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5" r:id="rId2"/>
    <p:sldId id="259" r:id="rId3"/>
    <p:sldId id="270" r:id="rId4"/>
    <p:sldId id="269" r:id="rId5"/>
    <p:sldId id="271" r:id="rId6"/>
    <p:sldId id="261" r:id="rId7"/>
    <p:sldId id="267" r:id="rId8"/>
    <p:sldId id="274" r:id="rId9"/>
    <p:sldId id="268" r:id="rId10"/>
    <p:sldId id="262" r:id="rId11"/>
    <p:sldId id="263" r:id="rId12"/>
    <p:sldId id="272" r:id="rId13"/>
    <p:sldId id="264" r:id="rId14"/>
    <p:sldId id="273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177" autoAdjust="0"/>
  </p:normalViewPr>
  <p:slideViewPr>
    <p:cSldViewPr snapToGrid="0">
      <p:cViewPr varScale="1">
        <p:scale>
          <a:sx n="78" d="100"/>
          <a:sy n="78" d="100"/>
        </p:scale>
        <p:origin x="27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D577E-38E6-4EB3-A4A6-9B5C7AA01189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A0148-B71E-4C31-BEED-13171A0A1E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16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dirty="0" smtClean="0">
                <a:solidFill>
                  <a:srgbClr val="FF0000"/>
                </a:solidFill>
              </a:rPr>
              <a:t>（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P∨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R ) 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∧(P∨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Q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∨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R</a:t>
            </a:r>
            <a:r>
              <a:rPr lang="zh-CN" altLang="en-US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）</a:t>
            </a:r>
            <a:endParaRPr lang="en-US" altLang="zh-CN" sz="1200" b="1" dirty="0" smtClean="0">
              <a:solidFill>
                <a:srgbClr val="FF0000"/>
              </a:solidFill>
              <a:sym typeface="Symbol" panose="05050102010706020507" pitchFamily="18" charset="2"/>
            </a:endParaRPr>
          </a:p>
          <a:p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=</a:t>
            </a:r>
            <a:r>
              <a:rPr lang="zh-CN" altLang="en-US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（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P 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∧</a:t>
            </a:r>
            <a:r>
              <a:rPr lang="en-US" altLang="zh-CN" sz="1200" b="1" dirty="0" smtClean="0">
                <a:solidFill>
                  <a:srgbClr val="00B050"/>
                </a:solidFill>
              </a:rPr>
              <a:t>(P∨</a:t>
            </a:r>
            <a:r>
              <a:rPr lang="en-US" altLang="zh-CN" sz="1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Q</a:t>
            </a:r>
            <a:r>
              <a:rPr lang="en-US" altLang="zh-CN" sz="1200" b="1" dirty="0" smtClean="0">
                <a:solidFill>
                  <a:srgbClr val="00B050"/>
                </a:solidFill>
              </a:rPr>
              <a:t>∨</a:t>
            </a:r>
            <a:r>
              <a:rPr lang="en-US" altLang="zh-CN" sz="1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R</a:t>
            </a:r>
            <a:r>
              <a:rPr lang="zh-CN" altLang="en-US" sz="1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）</a:t>
            </a:r>
            <a:r>
              <a:rPr lang="zh-CN" altLang="en-US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）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1200" b="1" dirty="0" smtClean="0"/>
              <a:t>∨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zh-CN" altLang="en-US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（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R  </a:t>
            </a:r>
            <a:r>
              <a:rPr lang="en-US" altLang="zh-CN" sz="1200" b="1" dirty="0" smtClean="0">
                <a:solidFill>
                  <a:srgbClr val="FF0000"/>
                </a:solidFill>
              </a:rPr>
              <a:t>∧</a:t>
            </a:r>
            <a:r>
              <a:rPr lang="en-US" altLang="zh-CN" sz="1200" b="1" dirty="0" smtClean="0">
                <a:solidFill>
                  <a:srgbClr val="00B050"/>
                </a:solidFill>
              </a:rPr>
              <a:t>(P∨</a:t>
            </a:r>
            <a:r>
              <a:rPr lang="en-US" altLang="zh-CN" sz="1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Q</a:t>
            </a:r>
            <a:r>
              <a:rPr lang="en-US" altLang="zh-CN" sz="1200" b="1" dirty="0" smtClean="0">
                <a:solidFill>
                  <a:srgbClr val="00B050"/>
                </a:solidFill>
              </a:rPr>
              <a:t>∨</a:t>
            </a:r>
            <a:r>
              <a:rPr lang="en-US" altLang="zh-CN" sz="1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R) </a:t>
            </a:r>
            <a:r>
              <a:rPr lang="en-US" altLang="zh-CN" sz="1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)</a:t>
            </a:r>
          </a:p>
          <a:p>
            <a:r>
              <a:rPr lang="en-US" altLang="zh-CN" sz="1400" dirty="0" smtClean="0"/>
              <a:t>=P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 ∨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zh-CN" altLang="en-US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（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R  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∧(P∨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Q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∨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R</a:t>
            </a:r>
            <a:r>
              <a:rPr lang="zh-CN" altLang="en-US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））</a:t>
            </a:r>
            <a:endParaRPr lang="en-US" altLang="zh-CN" sz="1400" b="1" dirty="0" smtClean="0">
              <a:solidFill>
                <a:srgbClr val="FF0000"/>
              </a:solidFill>
              <a:sym typeface="Symbol" panose="05050102010706020507" pitchFamily="18" charset="2"/>
            </a:endParaRPr>
          </a:p>
          <a:p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=</a:t>
            </a:r>
            <a:r>
              <a:rPr lang="en-US" altLang="zh-CN" sz="1400" dirty="0" smtClean="0"/>
              <a:t>P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 ∨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zh-CN" altLang="en-US" sz="14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（</a:t>
            </a:r>
            <a:r>
              <a:rPr lang="en-US" altLang="zh-CN" sz="14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R  </a:t>
            </a:r>
            <a:r>
              <a:rPr lang="en-US" altLang="zh-CN" sz="1400" b="1" dirty="0" smtClean="0">
                <a:solidFill>
                  <a:srgbClr val="00B050"/>
                </a:solidFill>
              </a:rPr>
              <a:t>∧P</a:t>
            </a:r>
            <a:r>
              <a:rPr lang="zh-CN" altLang="en-US" sz="1400" b="1" dirty="0" smtClean="0">
                <a:solidFill>
                  <a:srgbClr val="00B050"/>
                </a:solidFill>
              </a:rPr>
              <a:t>）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∨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（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R ∧ </a:t>
            </a:r>
            <a:r>
              <a:rPr lang="en-US" altLang="zh-CN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Q</a:t>
            </a:r>
            <a:r>
              <a:rPr lang="zh-CN" altLang="en-US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）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∨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（</a:t>
            </a:r>
            <a:r>
              <a:rPr lang="en-US" altLang="zh-CN" sz="1400" b="1" dirty="0" smtClean="0">
                <a:solidFill>
                  <a:srgbClr val="00B050"/>
                </a:solidFill>
              </a:rPr>
              <a:t>R ∧ </a:t>
            </a:r>
            <a:r>
              <a:rPr lang="en-US" altLang="zh-CN" sz="14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R</a:t>
            </a:r>
            <a:r>
              <a:rPr lang="zh-CN" altLang="en-US" sz="1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）</a:t>
            </a:r>
            <a:endParaRPr lang="zh-CN" altLang="en-US" sz="14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A0148-B71E-4C31-BEED-13171A0A1E5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528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南京大学</a:t>
            </a:r>
            <a:r>
              <a:rPr lang="en-US" altLang="zh-CN" dirty="0" smtClean="0"/>
              <a:t>Artificial Intelligence </a:t>
            </a:r>
            <a:r>
              <a:rPr lang="zh-CN" altLang="en-US" dirty="0" smtClean="0"/>
              <a:t>“谓词演算和消解（归结）原理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ppt</a:t>
            </a:r>
            <a:r>
              <a:rPr lang="en-US" altLang="zh-CN" dirty="0" smtClean="0"/>
              <a:t>”</a:t>
            </a:r>
            <a:r>
              <a:rPr lang="zh-CN" altLang="en-US" dirty="0" smtClean="0"/>
              <a:t>讲义</a:t>
            </a:r>
            <a:endParaRPr lang="en-US" altLang="zh-CN" dirty="0" smtClean="0"/>
          </a:p>
          <a:p>
            <a:r>
              <a:rPr lang="zh-CN" altLang="en-US" dirty="0" smtClean="0"/>
              <a:t>结论：</a:t>
            </a:r>
            <a:r>
              <a:rPr lang="en-US" altLang="zh-CN" dirty="0" smtClean="0"/>
              <a:t>A</a:t>
            </a:r>
            <a:r>
              <a:rPr lang="zh-CN" altLang="en-US" dirty="0" smtClean="0"/>
              <a:t>、</a:t>
            </a:r>
            <a:r>
              <a:rPr lang="en-US" altLang="zh-CN" dirty="0" smtClean="0"/>
              <a:t>B</a:t>
            </a:r>
            <a:r>
              <a:rPr lang="zh-CN" altLang="en-US" dirty="0" smtClean="0"/>
              <a:t>说谎， </a:t>
            </a:r>
            <a:r>
              <a:rPr lang="en-US" altLang="zh-CN" dirty="0" smtClean="0"/>
              <a:t>C</a:t>
            </a:r>
            <a:r>
              <a:rPr lang="zh-CN" altLang="en-US" dirty="0" smtClean="0"/>
              <a:t>是老实人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72CD5C-8B8C-42CF-8CC3-42D0D4C27CB3}" type="slidenum">
              <a:rPr lang="zh-CN" altLang="en-US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4769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A0148-B71E-4C31-BEED-13171A0A1E5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3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A0148-B71E-4C31-BEED-13171A0A1E5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308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28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55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1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15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52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63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378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37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09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397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425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4EAFD-11A2-4D67-9FDD-63AFFB02C8C7}" type="datetimeFigureOut">
              <a:rPr lang="zh-CN" altLang="en-US" smtClean="0"/>
              <a:t>2024/11/20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16413-EC92-4696-A8A9-1B9CC0614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60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 smtClean="0">
                <a:solidFill>
                  <a:srgbClr val="C00000"/>
                </a:solidFill>
              </a:rPr>
              <a:t>大作业一（数理逻辑）讲解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4000" dirty="0" smtClean="0"/>
              <a:t>2024.11.20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78501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3C561-EC38-4944-AD0E-8AC3CA8BF793}" type="slidenum">
              <a:rPr lang="en-GB" altLang="zh-CN"/>
              <a:pPr/>
              <a:t>10</a:t>
            </a:fld>
            <a:endParaRPr lang="en-GB" altLang="zh-CN"/>
          </a:p>
        </p:txBody>
      </p:sp>
      <p:sp>
        <p:nvSpPr>
          <p:cNvPr id="26931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304288" y="1042988"/>
            <a:ext cx="8074152" cy="647700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sz="2400" b="1" dirty="0"/>
              <a:t> 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指出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下列公式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的量词辖域、个体变项的自由出现和约束出现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9316" name="Rectangle 4"/>
          <p:cNvSpPr>
            <a:spLocks noChangeArrowheads="1"/>
          </p:cNvSpPr>
          <p:nvPr/>
        </p:nvSpPr>
        <p:spPr bwMode="auto">
          <a:xfrm>
            <a:off x="3011766" y="1602889"/>
            <a:ext cx="6970434" cy="3120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spcAft>
                <a:spcPct val="40000"/>
              </a:spcAft>
            </a:pPr>
            <a:r>
              <a:rPr lang="en-US" altLang="zh-CN" sz="2400" b="1" dirty="0"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ym typeface="Symbol" panose="05050102010706020507" pitchFamily="18" charset="2"/>
              </a:rPr>
              <a:t>         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(A(x)</a:t>
            </a:r>
            <a:r>
              <a:rPr lang="en-US" altLang="zh-CN" sz="2400" b="1" dirty="0"/>
              <a:t>B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t))</a:t>
            </a:r>
            <a:r>
              <a:rPr lang="en-US" altLang="zh-CN" sz="2400" b="1" dirty="0"/>
              <a:t>y</a:t>
            </a:r>
            <a:r>
              <a:rPr lang="en-US" altLang="zh-CN" sz="2400" b="1" dirty="0">
                <a:sym typeface="Symbol" panose="05050102010706020507" pitchFamily="18" charset="2"/>
              </a:rPr>
              <a:t>(A(y)</a:t>
            </a:r>
            <a:r>
              <a:rPr lang="en-US" altLang="zh-CN" sz="2400" b="1" dirty="0"/>
              <a:t>B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y))</a:t>
            </a:r>
          </a:p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解： </a:t>
            </a:r>
            <a:r>
              <a:rPr lang="en-US" altLang="zh-CN" sz="2400" b="1" dirty="0">
                <a:solidFill>
                  <a:srgbClr val="333300"/>
                </a:solidFill>
              </a:rPr>
              <a:t>x</a:t>
            </a:r>
            <a:r>
              <a:rPr lang="zh-CN" altLang="en-US" sz="2400" b="1" dirty="0">
                <a:solidFill>
                  <a:srgbClr val="333300"/>
                </a:solidFill>
              </a:rPr>
              <a:t>的辖域为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A(x)</a:t>
            </a:r>
            <a:r>
              <a:rPr lang="en-US" altLang="zh-CN" sz="2400" b="1" dirty="0">
                <a:solidFill>
                  <a:srgbClr val="333300"/>
                </a:solidFill>
              </a:rPr>
              <a:t>B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t)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，</a:t>
            </a:r>
          </a:p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         </a:t>
            </a:r>
            <a:r>
              <a:rPr lang="en-US" altLang="zh-CN" sz="2400" b="1" dirty="0">
                <a:solidFill>
                  <a:srgbClr val="333300"/>
                </a:solidFill>
              </a:rPr>
              <a:t>y</a:t>
            </a:r>
            <a:r>
              <a:rPr lang="zh-CN" altLang="en-US" sz="2400" b="1" dirty="0">
                <a:solidFill>
                  <a:srgbClr val="333300"/>
                </a:solidFill>
              </a:rPr>
              <a:t>的辖域为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A(y)</a:t>
            </a:r>
            <a:r>
              <a:rPr lang="en-US" altLang="zh-CN" sz="2400" b="1" dirty="0">
                <a:solidFill>
                  <a:srgbClr val="333300"/>
                </a:solidFill>
              </a:rPr>
              <a:t>B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y)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，</a:t>
            </a:r>
          </a:p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        第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1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、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2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个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x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为约束变元，第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3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个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x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为自由变元，</a:t>
            </a:r>
          </a:p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       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y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为约束变元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,</a:t>
            </a:r>
          </a:p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       t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为自由变元。</a:t>
            </a:r>
          </a:p>
        </p:txBody>
      </p:sp>
    </p:spTree>
    <p:extLst>
      <p:ext uri="{BB962C8B-B14F-4D97-AF65-F5344CB8AC3E}">
        <p14:creationId xmlns:p14="http://schemas.microsoft.com/office/powerpoint/2010/main" val="21079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41B7-B0B4-4AAB-A22A-66D5DE93A40D}" type="slidenum">
              <a:rPr lang="en-GB" altLang="zh-CN"/>
              <a:pPr/>
              <a:t>11</a:t>
            </a:fld>
            <a:endParaRPr lang="en-GB" altLang="zh-CN"/>
          </a:p>
        </p:txBody>
      </p:sp>
      <p:sp>
        <p:nvSpPr>
          <p:cNvPr id="21299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838200" y="472313"/>
            <a:ext cx="10515600" cy="1082167"/>
          </a:xfrm>
        </p:spPr>
        <p:txBody>
          <a:bodyPr/>
          <a:lstStyle/>
          <a:p>
            <a:pPr marL="722313" indent="-722313">
              <a:buNone/>
              <a:tabLst>
                <a:tab pos="722313" algn="l"/>
              </a:tabLst>
            </a:pPr>
            <a:r>
              <a:rPr lang="en-US" altLang="zh-CN" sz="2400" b="1" dirty="0" smtClean="0"/>
              <a:t>7. </a:t>
            </a:r>
            <a:r>
              <a:rPr lang="zh-CN" altLang="en-US" sz="2400" b="1" dirty="0" smtClean="0"/>
              <a:t>判断</a:t>
            </a:r>
            <a:r>
              <a:rPr lang="zh-CN" altLang="en-US" sz="2400" b="1" dirty="0" smtClean="0"/>
              <a:t>下列两组公式</a:t>
            </a:r>
            <a:r>
              <a:rPr lang="zh-CN" altLang="en-US" sz="2400" b="1" dirty="0"/>
              <a:t>是否</a:t>
            </a:r>
            <a:r>
              <a:rPr lang="zh-CN" altLang="en-US" sz="2400" b="1" dirty="0" smtClean="0"/>
              <a:t>等值，其中</a:t>
            </a:r>
            <a:r>
              <a:rPr lang="en-US" altLang="zh-CN" sz="2400" b="1" dirty="0" smtClean="0"/>
              <a:t>B</a:t>
            </a:r>
            <a:r>
              <a:rPr lang="zh-CN" altLang="en-US" sz="2400" b="1" dirty="0" smtClean="0"/>
              <a:t>中</a:t>
            </a:r>
            <a:r>
              <a:rPr lang="zh-CN" altLang="en-US" sz="2400" b="1" dirty="0"/>
              <a:t>不含有自由的</a:t>
            </a:r>
            <a:r>
              <a:rPr lang="en-US" altLang="zh-CN" sz="2400" b="1" dirty="0"/>
              <a:t>x</a:t>
            </a:r>
            <a:r>
              <a:rPr lang="zh-CN" altLang="en-US" sz="2400" b="1" dirty="0"/>
              <a:t>。</a:t>
            </a:r>
          </a:p>
          <a:p>
            <a:pPr marL="722313" indent="-722313">
              <a:buNone/>
              <a:tabLst>
                <a:tab pos="722313" algn="l"/>
              </a:tabLst>
            </a:pPr>
            <a:r>
              <a:rPr lang="en-US" altLang="zh-CN" sz="2400" b="1" dirty="0" smtClean="0"/>
              <a:t>                 </a:t>
            </a:r>
            <a:r>
              <a:rPr lang="en-US" altLang="zh-CN" sz="2400" b="1" dirty="0">
                <a:sym typeface="Symbol" panose="05050102010706020507" pitchFamily="18" charset="2"/>
              </a:rPr>
              <a:t></a:t>
            </a:r>
            <a:r>
              <a:rPr lang="en-US" altLang="zh-CN" sz="2400" b="1" dirty="0" err="1"/>
              <a:t>x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A</a:t>
            </a:r>
            <a:r>
              <a:rPr lang="en-US" altLang="zh-CN" sz="2400" b="1" dirty="0" smtClean="0"/>
              <a:t>(x</a:t>
            </a:r>
            <a:r>
              <a:rPr lang="en-US" altLang="zh-CN" sz="2400" b="1" dirty="0"/>
              <a:t>)</a:t>
            </a:r>
            <a:r>
              <a:rPr lang="en-US" altLang="zh-CN" sz="2400" b="1" dirty="0" smtClean="0">
                <a:sym typeface="Symbol" panose="05050102010706020507" pitchFamily="18" charset="2"/>
              </a:rPr>
              <a:t>B</a:t>
            </a:r>
            <a:r>
              <a:rPr lang="zh-CN" altLang="en-US" sz="2400" b="1" dirty="0" smtClean="0"/>
              <a:t>和</a:t>
            </a:r>
            <a:r>
              <a:rPr lang="zh-CN" altLang="en-US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smtClean="0"/>
              <a:t>x(A(x</a:t>
            </a:r>
            <a:r>
              <a:rPr lang="en-US" altLang="zh-CN" sz="2400" b="1" dirty="0"/>
              <a:t>)</a:t>
            </a:r>
            <a:r>
              <a:rPr lang="en-US" altLang="zh-CN" sz="2400" b="1" dirty="0" smtClean="0">
                <a:sym typeface="Symbol" panose="05050102010706020507" pitchFamily="18" charset="2"/>
              </a:rPr>
              <a:t>B</a:t>
            </a:r>
            <a:r>
              <a:rPr lang="en-US" altLang="zh-CN" sz="2400" b="1" dirty="0" smtClean="0"/>
              <a:t>)</a:t>
            </a:r>
            <a:endParaRPr lang="en-US" altLang="zh-CN" sz="2400" b="1" dirty="0"/>
          </a:p>
        </p:txBody>
      </p:sp>
      <p:sp>
        <p:nvSpPr>
          <p:cNvPr id="212996" name="Text Box 4"/>
          <p:cNvSpPr txBox="1">
            <a:spLocks noChangeArrowheads="1"/>
          </p:cNvSpPr>
          <p:nvPr/>
        </p:nvSpPr>
        <p:spPr bwMode="auto">
          <a:xfrm>
            <a:off x="1107886" y="1455421"/>
            <a:ext cx="7869237" cy="1680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5000"/>
              </a:spcBef>
            </a:pPr>
            <a:r>
              <a:rPr lang="zh-CN" altLang="en-US" sz="2400" b="1" dirty="0"/>
              <a:t>解</a:t>
            </a:r>
            <a:r>
              <a:rPr lang="zh-CN" altLang="en-US" sz="2400" b="1" dirty="0">
                <a:sym typeface="Wingdings" panose="05000000000000000000" pitchFamily="2" charset="2"/>
              </a:rPr>
              <a:t>：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</a:t>
            </a:r>
            <a:r>
              <a:rPr lang="en-US" altLang="zh-CN" sz="2400" b="1" dirty="0" err="1">
                <a:solidFill>
                  <a:srgbClr val="333300"/>
                </a:solidFill>
              </a:rPr>
              <a:t>x</a:t>
            </a:r>
            <a:r>
              <a:rPr lang="en-US" altLang="zh-CN" sz="2400" b="1" dirty="0" err="1" smtClean="0">
                <a:solidFill>
                  <a:srgbClr val="333300"/>
                </a:solidFill>
                <a:sym typeface="Symbol" panose="05050102010706020507" pitchFamily="18" charset="2"/>
              </a:rPr>
              <a:t>A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(x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B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= 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b="1" dirty="0" smtClean="0">
                <a:sym typeface="Symbol" panose="05050102010706020507" pitchFamily="18" charset="2"/>
              </a:rPr>
              <a:t>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x</a:t>
            </a:r>
            <a:r>
              <a:rPr lang="en-US" altLang="zh-CN" sz="2400" b="1" dirty="0" err="1">
                <a:sym typeface="Symbol" panose="05050102010706020507" pitchFamily="18" charset="2"/>
              </a:rPr>
              <a:t>A</a:t>
            </a:r>
            <a:r>
              <a:rPr lang="en-US" altLang="zh-CN" sz="2400" b="1" dirty="0">
                <a:sym typeface="Symbol" panose="05050102010706020507" pitchFamily="18" charset="2"/>
              </a:rPr>
              <a:t>(x)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∨B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xA</a:t>
            </a:r>
            <a:r>
              <a:rPr lang="en-US" altLang="zh-CN" sz="2400" b="1" dirty="0" smtClean="0">
                <a:sym typeface="Symbol" panose="05050102010706020507" pitchFamily="18" charset="2"/>
              </a:rPr>
              <a:t>(x)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∨B</a:t>
            </a:r>
            <a:endParaRPr lang="en-US" altLang="zh-CN" sz="2400" b="1" dirty="0">
              <a:solidFill>
                <a:srgbClr val="333300"/>
              </a:solidFill>
              <a:sym typeface="Symbol" panose="05050102010706020507" pitchFamily="18" charset="2"/>
            </a:endParaRPr>
          </a:p>
          <a:p>
            <a:pPr>
              <a:spcBef>
                <a:spcPct val="15000"/>
              </a:spcBef>
            </a:pP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       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而 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x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(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A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(x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B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=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x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A(x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)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B</a:t>
            </a:r>
            <a:r>
              <a:rPr lang="en-US" altLang="zh-CN" sz="2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xA</a:t>
            </a:r>
            <a:r>
              <a:rPr lang="en-US" altLang="zh-CN" sz="2400" b="1" dirty="0" smtClean="0">
                <a:sym typeface="Symbol" panose="05050102010706020507" pitchFamily="18" charset="2"/>
              </a:rPr>
              <a:t>(x)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B</a:t>
            </a:r>
            <a:endParaRPr lang="en-US" altLang="zh-CN" sz="2400" b="1" dirty="0">
              <a:solidFill>
                <a:srgbClr val="333300"/>
              </a:solidFill>
              <a:sym typeface="Symbol" panose="05050102010706020507" pitchFamily="18" charset="2"/>
            </a:endParaRPr>
          </a:p>
          <a:p>
            <a:pPr>
              <a:spcBef>
                <a:spcPct val="15000"/>
              </a:spcBef>
            </a:pP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       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故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两者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不等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值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。</a:t>
            </a:r>
            <a:endParaRPr lang="zh-CN" altLang="en-US" sz="2400" b="1" dirty="0">
              <a:solidFill>
                <a:srgbClr val="333300"/>
              </a:solidFill>
            </a:endParaRPr>
          </a:p>
          <a:p>
            <a:endParaRPr lang="en-US" altLang="zh-CN" sz="2400" b="1" dirty="0">
              <a:solidFill>
                <a:srgbClr val="333300"/>
              </a:solidFill>
              <a:sym typeface="Symbol" panose="05050102010706020507" pitchFamily="18" charset="2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107886" y="3560613"/>
            <a:ext cx="10642154" cy="2105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15000"/>
              </a:spcBef>
            </a:pPr>
            <a:r>
              <a:rPr lang="zh-CN" altLang="en-US" sz="2400" b="1" dirty="0"/>
              <a:t>或</a:t>
            </a:r>
            <a:r>
              <a:rPr lang="zh-CN" altLang="en-US" sz="2400" b="1" dirty="0" smtClean="0"/>
              <a:t>解</a:t>
            </a:r>
            <a:r>
              <a:rPr lang="zh-CN" altLang="en-US" sz="2400" b="1" dirty="0">
                <a:sym typeface="Wingdings" panose="05000000000000000000" pitchFamily="2" charset="2"/>
              </a:rPr>
              <a:t>：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</a:t>
            </a:r>
            <a:r>
              <a:rPr lang="en-US" altLang="zh-CN" sz="2400" b="1" dirty="0" err="1">
                <a:solidFill>
                  <a:srgbClr val="333300"/>
                </a:solidFill>
              </a:rPr>
              <a:t>x</a:t>
            </a:r>
            <a:r>
              <a:rPr lang="en-US" altLang="zh-CN" sz="2400" b="1" dirty="0" err="1" smtClean="0">
                <a:solidFill>
                  <a:srgbClr val="333300"/>
                </a:solidFill>
                <a:sym typeface="Symbol" panose="05050102010706020507" pitchFamily="18" charset="2"/>
              </a:rPr>
              <a:t>A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(x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B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=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2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b="1" dirty="0" smtClean="0">
                <a:sym typeface="Symbol" panose="05050102010706020507" pitchFamily="18" charset="2"/>
              </a:rPr>
              <a:t>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xA</a:t>
            </a:r>
            <a:r>
              <a:rPr lang="en-US" altLang="zh-CN" sz="2400" b="1" dirty="0" smtClean="0">
                <a:sym typeface="Symbol" panose="05050102010706020507" pitchFamily="18" charset="2"/>
              </a:rPr>
              <a:t>(x)</a:t>
            </a:r>
            <a:r>
              <a:rPr lang="en-US" altLang="zh-CN" sz="2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)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∨B=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 smtClean="0">
                <a:sym typeface="Symbol" panose="05050102010706020507" pitchFamily="18" charset="2"/>
              </a:rPr>
              <a:t>x</a:t>
            </a:r>
            <a:r>
              <a:rPr lang="en-US" altLang="zh-CN" sz="2400" b="1" dirty="0" err="1">
                <a:sym typeface="Symbol" panose="05050102010706020507" pitchFamily="18" charset="2"/>
              </a:rPr>
              <a:t>A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en-US" altLang="zh-CN" sz="2400" b="1" dirty="0" smtClean="0">
                <a:sym typeface="Symbol" panose="05050102010706020507" pitchFamily="18" charset="2"/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∨B</a:t>
            </a:r>
          </a:p>
          <a:p>
            <a:pPr>
              <a:spcBef>
                <a:spcPct val="15000"/>
              </a:spcBef>
            </a:pPr>
            <a:r>
              <a:rPr lang="en-US" altLang="zh-CN" sz="2400" b="1" dirty="0">
                <a:solidFill>
                  <a:srgbClr val="333300"/>
                </a:solidFill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                                  =</a:t>
            </a:r>
            <a:r>
              <a:rPr lang="en-US" altLang="zh-CN" sz="2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x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A(x</a:t>
            </a:r>
            <a:r>
              <a:rPr lang="en-US" altLang="zh-CN" sz="2400" b="1" dirty="0" smtClean="0">
                <a:sym typeface="Symbol" panose="05050102010706020507" pitchFamily="18" charset="2"/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∨B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 =</a:t>
            </a:r>
            <a:r>
              <a:rPr lang="en-US" altLang="zh-CN" sz="2400" b="1" dirty="0">
                <a:solidFill>
                  <a:srgbClr val="FF00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smtClean="0">
                <a:sym typeface="Symbol" panose="05050102010706020507" pitchFamily="18" charset="2"/>
              </a:rPr>
              <a:t>x</a:t>
            </a:r>
            <a:r>
              <a:rPr lang="en-US" altLang="zh-CN" sz="24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b="1" dirty="0" smtClean="0">
                <a:sym typeface="Symbol" panose="05050102010706020507" pitchFamily="18" charset="2"/>
              </a:rPr>
              <a:t>A(x</a:t>
            </a:r>
            <a:r>
              <a:rPr lang="en-US" altLang="zh-CN" sz="2400" b="1" dirty="0">
                <a:sym typeface="Symbol" panose="05050102010706020507" pitchFamily="18" charset="2"/>
              </a:rPr>
              <a:t>) 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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B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)</a:t>
            </a:r>
          </a:p>
          <a:p>
            <a:pPr>
              <a:spcBef>
                <a:spcPct val="15000"/>
              </a:spcBef>
            </a:pP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                                                              </a:t>
            </a:r>
            <a:r>
              <a:rPr lang="zh-CN" altLang="en-US" sz="2400" dirty="0" smtClean="0">
                <a:latin typeface="MS Mincho" pitchFamily="49" charset="-128"/>
                <a:ea typeface="MS Mincho" pitchFamily="49" charset="-128"/>
              </a:rPr>
              <a:t>≠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x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(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A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(x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B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)</a:t>
            </a:r>
            <a:endParaRPr lang="en-US" altLang="zh-CN" sz="2400" b="1" dirty="0">
              <a:solidFill>
                <a:srgbClr val="FF0000"/>
              </a:solidFill>
              <a:sym typeface="Symbol" panose="05050102010706020507" pitchFamily="18" charset="2"/>
            </a:endParaRPr>
          </a:p>
          <a:p>
            <a:pPr>
              <a:spcBef>
                <a:spcPct val="15000"/>
              </a:spcBef>
            </a:pP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       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故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两者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不等</a:t>
            </a:r>
            <a:r>
              <a:rPr lang="zh-CN" altLang="en-US" sz="2400" b="1" dirty="0">
                <a:solidFill>
                  <a:srgbClr val="333300"/>
                </a:solidFill>
                <a:sym typeface="Symbol" panose="05050102010706020507" pitchFamily="18" charset="2"/>
              </a:rPr>
              <a:t>值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。</a:t>
            </a:r>
            <a:endParaRPr lang="zh-CN" altLang="en-US" sz="2400" b="1" dirty="0">
              <a:solidFill>
                <a:srgbClr val="333300"/>
              </a:solidFill>
            </a:endParaRPr>
          </a:p>
          <a:p>
            <a:endParaRPr lang="en-US" altLang="zh-CN" sz="2400" b="1" dirty="0">
              <a:solidFill>
                <a:srgbClr val="333300"/>
              </a:solidFill>
              <a:sym typeface="Symbol" panose="05050102010706020507" pitchFamily="18" charset="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73936" y="5854111"/>
            <a:ext cx="9208008" cy="58477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spcBef>
                <a:spcPct val="15000"/>
              </a:spcBef>
            </a:pPr>
            <a:r>
              <a:rPr lang="zh-CN" altLang="en-US" sz="3200" b="1" dirty="0" smtClean="0">
                <a:solidFill>
                  <a:schemeClr val="bg1"/>
                </a:solidFill>
                <a:sym typeface="Symbol" panose="05050102010706020507" pitchFamily="18" charset="2"/>
              </a:rPr>
              <a:t>注意：       </a:t>
            </a:r>
            <a:r>
              <a:rPr lang="en-US" altLang="zh-CN" sz="3200" b="1" dirty="0" smtClean="0">
                <a:solidFill>
                  <a:schemeClr val="bg1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3200" b="1" dirty="0" err="1">
                <a:solidFill>
                  <a:schemeClr val="bg1"/>
                </a:solidFill>
                <a:sym typeface="Symbol" panose="05050102010706020507" pitchFamily="18" charset="2"/>
              </a:rPr>
              <a:t>xA</a:t>
            </a:r>
            <a:r>
              <a:rPr lang="en-US" altLang="zh-CN" sz="3200" b="1" dirty="0">
                <a:solidFill>
                  <a:schemeClr val="bg1"/>
                </a:solidFill>
                <a:sym typeface="Symbol" panose="05050102010706020507" pitchFamily="18" charset="2"/>
              </a:rPr>
              <a:t>(x) </a:t>
            </a:r>
            <a:r>
              <a:rPr lang="en-US" altLang="zh-CN" sz="3200" b="1" dirty="0" smtClean="0">
                <a:solidFill>
                  <a:schemeClr val="bg1"/>
                </a:solidFill>
                <a:sym typeface="Symbol" panose="05050102010706020507" pitchFamily="18" charset="2"/>
              </a:rPr>
              <a:t>B </a:t>
            </a:r>
            <a:r>
              <a:rPr lang="zh-CN" altLang="en-US" sz="3200" dirty="0" smtClean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≠</a:t>
            </a:r>
            <a:r>
              <a:rPr lang="zh-CN" altLang="en-US" sz="3200" b="1" dirty="0" smtClean="0">
                <a:solidFill>
                  <a:schemeClr val="bg1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3200" b="1" dirty="0">
                <a:solidFill>
                  <a:schemeClr val="bg1"/>
                </a:solidFill>
              </a:rPr>
              <a:t>x(</a:t>
            </a:r>
            <a:r>
              <a:rPr lang="en-US" altLang="zh-CN" sz="3200" b="1" dirty="0">
                <a:solidFill>
                  <a:schemeClr val="bg1"/>
                </a:solidFill>
                <a:sym typeface="Symbol" panose="05050102010706020507" pitchFamily="18" charset="2"/>
              </a:rPr>
              <a:t>A</a:t>
            </a:r>
            <a:r>
              <a:rPr lang="en-US" altLang="zh-CN" sz="3200" b="1" dirty="0">
                <a:solidFill>
                  <a:schemeClr val="bg1"/>
                </a:solidFill>
              </a:rPr>
              <a:t>(x)</a:t>
            </a:r>
            <a:r>
              <a:rPr lang="en-US" altLang="zh-CN" sz="3200" b="1" dirty="0">
                <a:solidFill>
                  <a:schemeClr val="bg1"/>
                </a:solidFill>
                <a:sym typeface="Symbol" panose="05050102010706020507" pitchFamily="18" charset="2"/>
              </a:rPr>
              <a:t>B</a:t>
            </a:r>
            <a:r>
              <a:rPr lang="en-US" altLang="zh-CN" sz="3200" b="1" dirty="0">
                <a:solidFill>
                  <a:schemeClr val="bg1"/>
                </a:solidFill>
              </a:rPr>
              <a:t>)</a:t>
            </a:r>
            <a:endParaRPr lang="en-US" altLang="zh-CN" sz="3200" b="1" dirty="0">
              <a:solidFill>
                <a:schemeClr val="bg1"/>
              </a:solidFill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6489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498" y="1381857"/>
            <a:ext cx="7613974" cy="450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2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48FF-A0CE-44D0-A121-EA9537CC1978}" type="slidenum">
              <a:rPr lang="en-GB" altLang="zh-CN"/>
              <a:pPr/>
              <a:t>13</a:t>
            </a:fld>
            <a:endParaRPr lang="en-GB" altLang="zh-CN"/>
          </a:p>
        </p:txBody>
      </p:sp>
      <p:sp>
        <p:nvSpPr>
          <p:cNvPr id="2140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773238" y="64962"/>
            <a:ext cx="8208962" cy="1296987"/>
          </a:xfrm>
        </p:spPr>
        <p:txBody>
          <a:bodyPr/>
          <a:lstStyle/>
          <a:p>
            <a:pPr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8</a:t>
            </a:r>
            <a:r>
              <a:rPr lang="en-US" altLang="zh-CN" sz="2400" b="1" dirty="0" smtClean="0"/>
              <a:t>. </a:t>
            </a:r>
            <a:r>
              <a:rPr lang="zh-CN" altLang="en-US" sz="2400" b="1" dirty="0" smtClean="0"/>
              <a:t>试</a:t>
            </a:r>
            <a:r>
              <a:rPr lang="zh-CN" altLang="en-US" sz="2400" b="1" dirty="0"/>
              <a:t>求下列公式的前束范式和</a:t>
            </a:r>
            <a:r>
              <a:rPr lang="en-US" altLang="zh-CN" sz="2400" b="1" dirty="0"/>
              <a:t>SKOLEM</a:t>
            </a:r>
            <a:r>
              <a:rPr lang="zh-CN" altLang="en-US" sz="2400" b="1" dirty="0"/>
              <a:t>标准形。 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400" b="1" dirty="0"/>
              <a:t>    </a:t>
            </a:r>
            <a:r>
              <a:rPr lang="en-US" altLang="zh-CN" sz="2400" b="1" dirty="0"/>
              <a:t> </a:t>
            </a:r>
            <a:r>
              <a:rPr lang="en-US" altLang="zh-CN" sz="2400" b="1" dirty="0" smtClean="0"/>
              <a:t>           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(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/>
              <a:t>yX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y))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err="1"/>
              <a:t>zY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(x)))</a:t>
            </a:r>
            <a:r>
              <a:rPr lang="en-US" altLang="zh-CN" b="1" dirty="0">
                <a:sym typeface="Symbol" panose="05050102010706020507" pitchFamily="18" charset="2"/>
              </a:rPr>
              <a:t>    </a:t>
            </a:r>
            <a:endParaRPr lang="en-US" altLang="zh-CN" sz="2400" b="1" dirty="0">
              <a:sym typeface="Symbol" panose="05050102010706020507" pitchFamily="18" charset="2"/>
            </a:endParaRPr>
          </a:p>
        </p:txBody>
      </p:sp>
      <p:sp>
        <p:nvSpPr>
          <p:cNvPr id="214021" name="Text Box 5"/>
          <p:cNvSpPr txBox="1">
            <a:spLocks noChangeArrowheads="1"/>
          </p:cNvSpPr>
          <p:nvPr/>
        </p:nvSpPr>
        <p:spPr bwMode="auto">
          <a:xfrm>
            <a:off x="1773238" y="1233933"/>
            <a:ext cx="9805605" cy="3711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/>
              <a:t>解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先求前束范式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/>
              <a:t>        	原式</a:t>
            </a:r>
            <a:r>
              <a:rPr lang="en-US" altLang="zh-CN" sz="2400" b="1" dirty="0"/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( (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/>
              <a:t>yX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y))) </a:t>
            </a:r>
            <a:r>
              <a:rPr lang="en-US" altLang="zh-CN" sz="2400" b="1" dirty="0"/>
              <a:t>∨(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err="1"/>
              <a:t>zY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(x)))       </a:t>
            </a:r>
            <a:r>
              <a:rPr lang="zh-CN" altLang="en-US" sz="2400" b="1" dirty="0">
                <a:solidFill>
                  <a:schemeClr val="tx2"/>
                </a:solidFill>
              </a:rPr>
              <a:t>消去蕴涵词</a:t>
            </a:r>
            <a:r>
              <a:rPr lang="zh-CN" altLang="en-US" sz="2400" b="1" dirty="0"/>
              <a:t> </a:t>
            </a:r>
            <a:endParaRPr lang="zh-CN" altLang="en-US" sz="2400" b="1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ym typeface="Symbol" panose="05050102010706020507" pitchFamily="18" charset="2"/>
              </a:rPr>
              <a:t>	       </a:t>
            </a:r>
            <a:r>
              <a:rPr lang="en-US" altLang="zh-CN" sz="2400" b="1" dirty="0">
                <a:sym typeface="Symbol" panose="05050102010706020507" pitchFamily="18" charset="2"/>
              </a:rPr>
              <a:t>= 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/>
              <a:t>yX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y))</a:t>
            </a:r>
            <a:r>
              <a:rPr lang="en-US" altLang="zh-CN" sz="2400" b="1" dirty="0"/>
              <a:t>∨(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err="1"/>
              <a:t>zY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(x)))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ym typeface="Symbol" panose="05050102010706020507" pitchFamily="18" charset="2"/>
              </a:rPr>
              <a:t>	       = </a:t>
            </a:r>
            <a:r>
              <a:rPr lang="en-US" altLang="zh-CN" sz="2400" b="1" dirty="0">
                <a:solidFill>
                  <a:srgbClr val="CC0000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2400" b="1" dirty="0"/>
              <a:t>x </a:t>
            </a:r>
            <a:r>
              <a:rPr lang="en-US" altLang="zh-CN" sz="2400" b="1" dirty="0">
                <a:sym typeface="Symbol" panose="05050102010706020507" pitchFamily="18" charset="2"/>
              </a:rPr>
              <a:t>y z(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</a:t>
            </a:r>
            <a:r>
              <a:rPr lang="en-US" altLang="zh-CN" sz="2400" b="1" dirty="0"/>
              <a:t>∨(Y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(x)))                     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前移量词</a:t>
            </a:r>
          </a:p>
          <a:p>
            <a:pPr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zh-CN" altLang="en-US" sz="2400" b="1" dirty="0">
                <a:sym typeface="Symbol" panose="05050102010706020507" pitchFamily="18" charset="2"/>
              </a:rPr>
              <a:t>      消去存在量词</a:t>
            </a:r>
            <a:r>
              <a:rPr lang="en-US" altLang="zh-CN" sz="2400" b="1" dirty="0">
                <a:sym typeface="Symbol" panose="05050102010706020507" pitchFamily="18" charset="2"/>
              </a:rPr>
              <a:t>,</a:t>
            </a:r>
            <a:r>
              <a:rPr lang="zh-CN" altLang="en-US" sz="2400" b="1" dirty="0">
                <a:sym typeface="Symbol" panose="05050102010706020507" pitchFamily="18" charset="2"/>
              </a:rPr>
              <a:t>求</a:t>
            </a:r>
            <a:r>
              <a:rPr lang="en-US" altLang="zh-CN" sz="2400" b="1" dirty="0"/>
              <a:t>SKOLEM</a:t>
            </a:r>
            <a:r>
              <a:rPr lang="zh-CN" altLang="en-US" sz="2400" b="1" dirty="0"/>
              <a:t>标准形</a:t>
            </a:r>
            <a:endParaRPr lang="zh-CN" altLang="en-US" sz="2400" b="1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ym typeface="Symbol" panose="05050102010706020507" pitchFamily="18" charset="2"/>
              </a:rPr>
              <a:t>             原式</a:t>
            </a:r>
            <a:r>
              <a:rPr lang="en-US" altLang="zh-CN" sz="2400" b="1" dirty="0">
                <a:sym typeface="Symbol" panose="05050102010706020507" pitchFamily="18" charset="2"/>
              </a:rPr>
              <a:t>=</a:t>
            </a:r>
            <a:r>
              <a:rPr lang="en-US" altLang="zh-CN" sz="2400" b="1" dirty="0"/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y </a:t>
            </a:r>
            <a:r>
              <a:rPr lang="en-US" altLang="zh-CN" sz="2400" b="1" dirty="0">
                <a:solidFill>
                  <a:srgbClr val="CC0000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2400" b="1" dirty="0">
                <a:sym typeface="Symbol" panose="05050102010706020507" pitchFamily="18" charset="2"/>
              </a:rPr>
              <a:t>z(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(a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</a:t>
            </a:r>
            <a:r>
              <a:rPr lang="en-US" altLang="zh-CN" sz="2400" b="1" dirty="0"/>
              <a:t>∨(Y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</a:t>
            </a:r>
            <a:r>
              <a:rPr lang="en-US" altLang="zh-CN" sz="2400" b="1" dirty="0">
                <a:solidFill>
                  <a:srgbClr val="CC0000"/>
                </a:solidFill>
                <a:sym typeface="Symbol" panose="05050102010706020507" pitchFamily="18" charset="2"/>
              </a:rPr>
              <a:t>a</a:t>
            </a:r>
            <a:r>
              <a:rPr lang="en-US" altLang="zh-CN" sz="2400" b="1" dirty="0">
                <a:sym typeface="Symbol" panose="05050102010706020507" pitchFamily="18" charset="2"/>
              </a:rPr>
              <a:t>)))          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引入</a:t>
            </a:r>
            <a:r>
              <a:rPr lang="en-US" altLang="zh-CN" sz="2400" b="1" dirty="0" err="1">
                <a:solidFill>
                  <a:schemeClr val="tx2"/>
                </a:solidFill>
                <a:sym typeface="Symbol" panose="05050102010706020507" pitchFamily="18" charset="2"/>
              </a:rPr>
              <a:t>Skolem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常量</a:t>
            </a:r>
            <a:r>
              <a:rPr lang="en-US" altLang="zh-CN" sz="2400" b="1" dirty="0">
                <a:solidFill>
                  <a:schemeClr val="tx2"/>
                </a:solidFill>
                <a:sym typeface="Symbol" panose="05050102010706020507" pitchFamily="18" charset="2"/>
              </a:rPr>
              <a:t>a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ym typeface="Symbol" panose="05050102010706020507" pitchFamily="18" charset="2"/>
              </a:rPr>
              <a:t> 	        =y (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(a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</a:t>
            </a:r>
            <a:r>
              <a:rPr lang="en-US" altLang="zh-CN" sz="2400" b="1" dirty="0"/>
              <a:t>∨(Y</a:t>
            </a:r>
            <a:r>
              <a:rPr lang="en-US" altLang="zh-CN" sz="2400" b="1" dirty="0">
                <a:sym typeface="Symbol" panose="05050102010706020507" pitchFamily="18" charset="2"/>
              </a:rPr>
              <a:t>(</a:t>
            </a:r>
            <a:r>
              <a:rPr lang="en-US" altLang="zh-CN" sz="2400" b="1" dirty="0">
                <a:solidFill>
                  <a:srgbClr val="CC0000"/>
                </a:solidFill>
                <a:sym typeface="Symbol" panose="05050102010706020507" pitchFamily="18" charset="2"/>
              </a:rPr>
              <a:t>f(y)</a:t>
            </a:r>
            <a:r>
              <a:rPr lang="en-US" altLang="zh-CN" sz="2400" b="1" dirty="0">
                <a:sym typeface="Symbol" panose="05050102010706020507" pitchFamily="18" charset="2"/>
              </a:rPr>
              <a:t>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(a)))        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引入</a:t>
            </a:r>
            <a:r>
              <a:rPr lang="en-US" altLang="zh-CN" sz="2400" b="1" dirty="0" err="1">
                <a:solidFill>
                  <a:schemeClr val="tx2"/>
                </a:solidFill>
                <a:sym typeface="Symbol" panose="05050102010706020507" pitchFamily="18" charset="2"/>
              </a:rPr>
              <a:t>Skolem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函数</a:t>
            </a:r>
            <a:r>
              <a:rPr lang="en-US" altLang="zh-CN" sz="2400" b="1" dirty="0">
                <a:solidFill>
                  <a:schemeClr val="tx2"/>
                </a:solidFill>
                <a:sym typeface="Symbol" panose="05050102010706020507" pitchFamily="18" charset="2"/>
              </a:rPr>
              <a:t>f(y)</a:t>
            </a:r>
          </a:p>
          <a:p>
            <a:endParaRPr lang="en-US" altLang="zh-CN" sz="2400" b="1" dirty="0">
              <a:sym typeface="Symbol" panose="05050102010706020507" pitchFamily="18" charset="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16152" y="4644777"/>
            <a:ext cx="10725912" cy="186512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/>
              <a:t>也可以将前束范式写成： </a:t>
            </a:r>
            <a:endParaRPr lang="zh-CN" altLang="en-US" sz="2400" b="1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ym typeface="Symbol" panose="05050102010706020507" pitchFamily="18" charset="2"/>
              </a:rPr>
              <a:t>	</a:t>
            </a:r>
            <a:r>
              <a:rPr lang="zh-CN" altLang="en-US" sz="2400" b="1" dirty="0"/>
              <a:t>原式</a:t>
            </a:r>
            <a:r>
              <a:rPr lang="en-US" altLang="zh-CN" sz="2400" b="1" dirty="0" smtClean="0">
                <a:sym typeface="Symbol" panose="05050102010706020507" pitchFamily="18" charset="2"/>
              </a:rPr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</a:t>
            </a:r>
            <a:r>
              <a:rPr lang="en-US" altLang="zh-CN" sz="2400" b="1" dirty="0" err="1"/>
              <a:t>yX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y))</a:t>
            </a:r>
            <a:r>
              <a:rPr lang="en-US" altLang="zh-CN" sz="2400" b="1" dirty="0"/>
              <a:t>∨(</a:t>
            </a:r>
            <a:r>
              <a:rPr lang="en-US" altLang="zh-CN" sz="2400" b="1" dirty="0">
                <a:sym typeface="Symbol" panose="05050102010706020507" pitchFamily="18" charset="2"/>
              </a:rPr>
              <a:t></a:t>
            </a:r>
            <a:r>
              <a:rPr lang="en-US" altLang="zh-CN" sz="2400" b="1" dirty="0" err="1"/>
              <a:t>zY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</a:t>
            </a:r>
            <a:r>
              <a:rPr lang="en-US" altLang="zh-CN" sz="2400" b="1" dirty="0" smtClean="0">
                <a:sym typeface="Symbol" panose="05050102010706020507" pitchFamily="18" charset="2"/>
              </a:rPr>
              <a:t>))) </a:t>
            </a:r>
            <a:r>
              <a:rPr lang="en-US" altLang="zh-CN" sz="2400" b="1" dirty="0">
                <a:sym typeface="Symbol" panose="05050102010706020507" pitchFamily="18" charset="2"/>
              </a:rPr>
              <a:t>= </a:t>
            </a:r>
            <a:r>
              <a:rPr lang="en-US" altLang="zh-CN" sz="2400" b="1" dirty="0">
                <a:solidFill>
                  <a:srgbClr val="CC0000"/>
                </a:solidFill>
                <a:sym typeface="Symbol" panose="05050102010706020507" pitchFamily="18" charset="2"/>
              </a:rPr>
              <a:t></a:t>
            </a:r>
            <a:r>
              <a:rPr lang="en-US" altLang="zh-CN" sz="2400" b="1" dirty="0"/>
              <a:t>x </a:t>
            </a:r>
            <a:r>
              <a:rPr lang="en-US" altLang="zh-CN" sz="2400" b="1" dirty="0" smtClean="0">
                <a:sym typeface="Symbol" panose="05050102010706020507" pitchFamily="18" charset="2"/>
              </a:rPr>
              <a:t>z</a:t>
            </a:r>
            <a:r>
              <a:rPr lang="en-US" altLang="zh-CN" sz="2400" b="1" dirty="0">
                <a:sym typeface="Symbol" panose="05050102010706020507" pitchFamily="18" charset="2"/>
              </a:rPr>
              <a:t> y</a:t>
            </a:r>
            <a:r>
              <a:rPr lang="en-US" altLang="zh-CN" sz="2400" b="1" dirty="0" smtClean="0">
                <a:sym typeface="Symbol" panose="05050102010706020507" pitchFamily="18" charset="2"/>
              </a:rPr>
              <a:t>(</a:t>
            </a:r>
            <a:r>
              <a:rPr lang="en-US" altLang="zh-CN" sz="2400" b="1" dirty="0" smtClean="0"/>
              <a:t>X</a:t>
            </a:r>
            <a:r>
              <a:rPr lang="en-US" altLang="zh-CN" sz="2400" b="1" dirty="0" smtClean="0">
                <a:sym typeface="Symbol" panose="05050102010706020507" pitchFamily="18" charset="2"/>
              </a:rPr>
              <a:t>(x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</a:t>
            </a:r>
            <a:r>
              <a:rPr lang="en-US" altLang="zh-CN" sz="2400" b="1" dirty="0"/>
              <a:t>∨(Y</a:t>
            </a:r>
            <a:r>
              <a:rPr lang="en-US" altLang="zh-CN" sz="2400" b="1" dirty="0">
                <a:sym typeface="Symbol" panose="05050102010706020507" pitchFamily="18" charset="2"/>
              </a:rPr>
              <a:t>(z)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(x)))                     </a:t>
            </a:r>
            <a:r>
              <a:rPr lang="zh-CN" altLang="en-US" sz="24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则</a:t>
            </a:r>
            <a:r>
              <a:rPr lang="en-US" altLang="zh-CN" sz="2400" b="1" dirty="0" smtClean="0"/>
              <a:t>SKOLEM</a:t>
            </a:r>
            <a:r>
              <a:rPr lang="zh-CN" altLang="en-US" sz="2400" b="1" dirty="0"/>
              <a:t>标准</a:t>
            </a:r>
            <a:r>
              <a:rPr lang="zh-CN" altLang="en-US" sz="2400" b="1" dirty="0" smtClean="0"/>
              <a:t>形为</a:t>
            </a:r>
            <a:endParaRPr lang="zh-CN" altLang="en-US" sz="2400" b="1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ym typeface="Symbol" panose="05050102010706020507" pitchFamily="18" charset="2"/>
              </a:rPr>
              <a:t>             原式</a:t>
            </a:r>
            <a:r>
              <a:rPr lang="en-US" altLang="zh-CN" sz="2400" b="1" dirty="0">
                <a:sym typeface="Symbol" panose="05050102010706020507" pitchFamily="18" charset="2"/>
              </a:rPr>
              <a:t>=</a:t>
            </a:r>
            <a:r>
              <a:rPr lang="en-US" altLang="zh-CN" sz="2400" b="1" dirty="0"/>
              <a:t> </a:t>
            </a:r>
            <a:r>
              <a:rPr lang="en-US" altLang="zh-CN" sz="2400" b="1" dirty="0" smtClean="0">
                <a:sym typeface="Symbol" panose="05050102010706020507" pitchFamily="18" charset="2"/>
              </a:rPr>
              <a:t></a:t>
            </a:r>
            <a:r>
              <a:rPr lang="en-US" altLang="zh-CN" sz="2400" b="1" dirty="0">
                <a:sym typeface="Symbol" panose="05050102010706020507" pitchFamily="18" charset="2"/>
              </a:rPr>
              <a:t>y (</a:t>
            </a:r>
            <a:r>
              <a:rPr lang="en-US" altLang="zh-CN" sz="2400" b="1" dirty="0"/>
              <a:t>X</a:t>
            </a:r>
            <a:r>
              <a:rPr lang="en-US" altLang="zh-CN" sz="2400" b="1" dirty="0">
                <a:sym typeface="Symbol" panose="05050102010706020507" pitchFamily="18" charset="2"/>
              </a:rPr>
              <a:t>(a</a:t>
            </a:r>
            <a:r>
              <a:rPr lang="zh-CN" altLang="en-US" sz="2400" b="1" dirty="0">
                <a:sym typeface="Symbol" panose="05050102010706020507" pitchFamily="18" charset="2"/>
              </a:rPr>
              <a:t>，</a:t>
            </a:r>
            <a:r>
              <a:rPr lang="en-US" altLang="zh-CN" sz="2400" b="1" dirty="0">
                <a:sym typeface="Symbol" panose="05050102010706020507" pitchFamily="18" charset="2"/>
              </a:rPr>
              <a:t>y)</a:t>
            </a:r>
            <a:r>
              <a:rPr lang="en-US" altLang="zh-CN" sz="2400" b="1" dirty="0"/>
              <a:t>∨(</a:t>
            </a:r>
            <a:r>
              <a:rPr lang="en-US" altLang="zh-CN" sz="2400" b="1" dirty="0" smtClean="0"/>
              <a:t>Y</a:t>
            </a:r>
            <a:r>
              <a:rPr lang="en-US" altLang="zh-CN" sz="2400" b="1" dirty="0" smtClean="0">
                <a:sym typeface="Symbol" panose="05050102010706020507" pitchFamily="18" charset="2"/>
              </a:rPr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b</a:t>
            </a:r>
            <a:r>
              <a:rPr lang="en-US" altLang="zh-CN" sz="2400" b="1" dirty="0" smtClean="0">
                <a:sym typeface="Symbol" panose="05050102010706020507" pitchFamily="18" charset="2"/>
              </a:rPr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/>
              <a:t>Z</a:t>
            </a:r>
            <a:r>
              <a:rPr lang="en-US" altLang="zh-CN" sz="2400" b="1" dirty="0">
                <a:sym typeface="Symbol" panose="05050102010706020507" pitchFamily="18" charset="2"/>
              </a:rPr>
              <a:t>(a)))        </a:t>
            </a:r>
            <a:r>
              <a:rPr lang="zh-CN" altLang="en-US" sz="2400" b="1" dirty="0">
                <a:solidFill>
                  <a:schemeClr val="tx2"/>
                </a:solidFill>
                <a:sym typeface="Symbol" panose="05050102010706020507" pitchFamily="18" charset="2"/>
              </a:rPr>
              <a:t>引入</a:t>
            </a:r>
            <a:r>
              <a:rPr lang="en-US" altLang="zh-CN" sz="2400" b="1" dirty="0" err="1" smtClean="0">
                <a:solidFill>
                  <a:schemeClr val="tx2"/>
                </a:solidFill>
                <a:sym typeface="Symbol" panose="05050102010706020507" pitchFamily="18" charset="2"/>
              </a:rPr>
              <a:t>Skolem</a:t>
            </a:r>
            <a:r>
              <a:rPr lang="zh-CN" altLang="en-US" sz="24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常量</a:t>
            </a:r>
            <a:r>
              <a:rPr lang="en-US" altLang="zh-CN" sz="24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a</a:t>
            </a:r>
            <a:r>
              <a:rPr lang="zh-CN" altLang="en-US" sz="24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、</a:t>
            </a:r>
            <a:r>
              <a:rPr lang="en-US" altLang="zh-CN" sz="24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b</a:t>
            </a:r>
            <a:endParaRPr lang="en-US" altLang="zh-CN" sz="2400" b="1" dirty="0">
              <a:solidFill>
                <a:schemeClr val="tx2"/>
              </a:solidFill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4579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061" y="141569"/>
            <a:ext cx="5252411" cy="671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80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B8C3-4589-4557-BB66-4F5F0C36DEB9}" type="slidenum">
              <a:rPr lang="en-GB" altLang="zh-CN"/>
              <a:pPr/>
              <a:t>2</a:t>
            </a:fld>
            <a:endParaRPr lang="en-GB" altLang="zh-CN"/>
          </a:p>
        </p:txBody>
      </p:sp>
      <p:sp>
        <p:nvSpPr>
          <p:cNvPr id="1116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521209" y="385001"/>
            <a:ext cx="10479023" cy="5554662"/>
          </a:xfrm>
        </p:spPr>
        <p:txBody>
          <a:bodyPr>
            <a:normAutofit/>
          </a:bodyPr>
          <a:lstStyle/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1</a:t>
            </a:r>
            <a:r>
              <a:rPr lang="en-US" altLang="zh-CN" sz="2400" b="1" dirty="0" smtClean="0"/>
              <a:t>. </a:t>
            </a:r>
            <a:r>
              <a:rPr lang="zh-CN" altLang="en-US" sz="2400" b="1" dirty="0" smtClean="0"/>
              <a:t>试</a:t>
            </a:r>
            <a:r>
              <a:rPr lang="zh-CN" altLang="en-US" sz="2400" b="1" dirty="0"/>
              <a:t>求下列公式的成真解释和成假解释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sym typeface="Symbol" panose="05050102010706020507" pitchFamily="18" charset="2"/>
              </a:rPr>
              <a:t> </a:t>
            </a:r>
            <a:r>
              <a:rPr lang="zh-CN" altLang="en-US" sz="2400" b="1" dirty="0" smtClean="0">
                <a:sym typeface="Symbol" panose="05050102010706020507" pitchFamily="18" charset="2"/>
              </a:rPr>
              <a:t>        </a:t>
            </a:r>
            <a:r>
              <a:rPr lang="en-US" altLang="zh-CN" sz="2400" b="1" dirty="0" smtClean="0">
                <a:sym typeface="Symbol" panose="05050102010706020507" pitchFamily="18" charset="2"/>
              </a:rPr>
              <a:t>((</a:t>
            </a:r>
            <a:r>
              <a:rPr lang="en-US" altLang="zh-CN" sz="2400" b="1" dirty="0" smtClean="0"/>
              <a:t>P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 smtClean="0"/>
              <a:t>Q)</a:t>
            </a:r>
            <a:r>
              <a:rPr lang="zh-CN" altLang="en-US" sz="2400" b="1" dirty="0" smtClean="0">
                <a:sym typeface="Symbol" panose="05050102010706020507" pitchFamily="18" charset="2"/>
              </a:rPr>
              <a:t></a:t>
            </a:r>
            <a:r>
              <a:rPr lang="en-US" altLang="zh-CN" sz="2400" b="1" dirty="0" smtClean="0"/>
              <a:t>R)</a:t>
            </a:r>
            <a:r>
              <a:rPr lang="zh-CN" altLang="en-US" sz="2400" b="1" dirty="0" smtClean="0">
                <a:sym typeface="Symbol" panose="05050102010706020507" pitchFamily="18" charset="2"/>
              </a:rPr>
              <a:t></a:t>
            </a:r>
            <a:r>
              <a:rPr lang="en-US" altLang="zh-CN" sz="2400" b="1" dirty="0" smtClean="0">
                <a:sym typeface="Symbol" panose="05050102010706020507" pitchFamily="18" charset="2"/>
              </a:rPr>
              <a:t>(</a:t>
            </a:r>
            <a:r>
              <a:rPr lang="en-US" altLang="zh-CN" sz="2400" b="1" dirty="0" smtClean="0"/>
              <a:t>Q</a:t>
            </a:r>
            <a:r>
              <a:rPr lang="en-US" altLang="zh-CN" sz="2400" b="1" dirty="0">
                <a:sym typeface="Symbol" panose="05050102010706020507" pitchFamily="18" charset="2"/>
              </a:rPr>
              <a:t></a:t>
            </a:r>
            <a:r>
              <a:rPr lang="en-US" altLang="zh-CN" sz="2400" b="1" dirty="0" smtClean="0"/>
              <a:t>R)</a:t>
            </a:r>
            <a:endParaRPr lang="zh-CN" altLang="en-US" sz="2400" b="1" dirty="0"/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zh-CN" altLang="en-US" sz="2400" b="1" dirty="0"/>
              <a:t>解</a:t>
            </a:r>
            <a:r>
              <a:rPr lang="en-US" altLang="zh-CN" sz="2400" b="1" dirty="0" smtClean="0"/>
              <a:t>: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zh-CN" altLang="en-US" sz="2400" b="1" dirty="0" smtClean="0"/>
              <a:t>     当</a:t>
            </a:r>
            <a:r>
              <a:rPr lang="en-US" altLang="zh-CN" sz="2400" b="1" dirty="0"/>
              <a:t>Q=T</a:t>
            </a:r>
            <a:r>
              <a:rPr lang="zh-CN" altLang="en-US" sz="2400" b="1" dirty="0"/>
              <a:t>时</a:t>
            </a:r>
            <a:r>
              <a:rPr lang="en-US" altLang="zh-CN" sz="2400" b="1" dirty="0"/>
              <a:t>, </a:t>
            </a:r>
            <a:r>
              <a:rPr lang="zh-CN" altLang="en-US" sz="2400" b="1" dirty="0"/>
              <a:t>原式</a:t>
            </a:r>
            <a:r>
              <a:rPr lang="en-US" altLang="zh-CN" sz="2400" b="1" dirty="0"/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((PT</a:t>
            </a:r>
            <a:r>
              <a:rPr lang="en-US" altLang="zh-CN" sz="2400" b="1" dirty="0"/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/>
              <a:t>(T</a:t>
            </a:r>
            <a:r>
              <a:rPr lang="en-US" altLang="zh-CN" sz="2400" b="1" dirty="0">
                <a:sym typeface="Symbol" panose="05050102010706020507" pitchFamily="18" charset="2"/>
              </a:rPr>
              <a:t></a:t>
            </a:r>
            <a:r>
              <a:rPr lang="en-US" altLang="zh-CN" sz="2400" b="1" dirty="0"/>
              <a:t>R</a:t>
            </a:r>
            <a:r>
              <a:rPr lang="en-US" altLang="zh-CN" sz="2400" b="1" dirty="0" smtClean="0"/>
              <a:t>)= </a:t>
            </a:r>
            <a:r>
              <a:rPr lang="en-US" altLang="zh-CN" sz="2400" b="1" dirty="0">
                <a:sym typeface="Symbol" panose="05050102010706020507" pitchFamily="18" charset="2"/>
              </a:rPr>
              <a:t>(T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/>
              <a:t>T</a:t>
            </a:r>
            <a:r>
              <a:rPr lang="en-US" altLang="zh-CN" sz="2400" b="1" dirty="0">
                <a:sym typeface="Symbol" panose="05050102010706020507" pitchFamily="18" charset="2"/>
              </a:rPr>
              <a:t> =</a:t>
            </a:r>
            <a:r>
              <a:rPr lang="en-US" altLang="zh-CN" sz="2400" b="1" dirty="0"/>
              <a:t>R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/>
              <a:t>T= </a:t>
            </a:r>
            <a:r>
              <a:rPr lang="en-US" altLang="zh-CN" sz="2400" b="1" dirty="0">
                <a:sym typeface="Symbol" panose="05050102010706020507" pitchFamily="18" charset="2"/>
              </a:rPr>
              <a:t></a:t>
            </a:r>
            <a:r>
              <a:rPr lang="en-US" altLang="zh-CN" sz="2400" b="1" dirty="0"/>
              <a:t>R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     </a:t>
            </a:r>
            <a:r>
              <a:rPr lang="zh-CN" altLang="en-US" sz="2400" b="1" dirty="0"/>
              <a:t>当</a:t>
            </a:r>
            <a:r>
              <a:rPr lang="en-US" altLang="zh-CN" sz="2400" b="1" dirty="0"/>
              <a:t>Q=F</a:t>
            </a:r>
            <a:r>
              <a:rPr lang="zh-CN" altLang="en-US" sz="2400" b="1" dirty="0"/>
              <a:t>时</a:t>
            </a:r>
            <a:r>
              <a:rPr lang="en-US" altLang="zh-CN" sz="2400" b="1" dirty="0"/>
              <a:t>, </a:t>
            </a:r>
            <a:r>
              <a:rPr lang="zh-CN" altLang="en-US" sz="2400" b="1" dirty="0"/>
              <a:t>原式</a:t>
            </a:r>
            <a:r>
              <a:rPr lang="en-US" altLang="zh-CN" sz="2400" b="1" dirty="0"/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((PF</a:t>
            </a:r>
            <a:r>
              <a:rPr lang="en-US" altLang="zh-CN" sz="2400" b="1" dirty="0"/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/>
              <a:t>(F</a:t>
            </a:r>
            <a:r>
              <a:rPr lang="en-US" altLang="zh-CN" sz="2400" b="1" dirty="0">
                <a:sym typeface="Symbol" panose="05050102010706020507" pitchFamily="18" charset="2"/>
              </a:rPr>
              <a:t></a:t>
            </a:r>
            <a:r>
              <a:rPr lang="en-US" altLang="zh-CN" sz="2400" b="1" dirty="0"/>
              <a:t>R</a:t>
            </a:r>
            <a:r>
              <a:rPr lang="en-US" altLang="zh-CN" sz="2400" b="1" dirty="0" smtClean="0"/>
              <a:t>)= </a:t>
            </a:r>
            <a:r>
              <a:rPr lang="en-US" altLang="zh-CN" sz="2400" b="1" dirty="0">
                <a:sym typeface="Symbol" panose="05050102010706020507" pitchFamily="18" charset="2"/>
              </a:rPr>
              <a:t>( P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R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			</a:t>
            </a:r>
            <a:r>
              <a:rPr lang="zh-CN" altLang="en-US" sz="2400" b="1" dirty="0"/>
              <a:t>若</a:t>
            </a:r>
            <a:r>
              <a:rPr lang="en-US" altLang="zh-CN" sz="2400" b="1" dirty="0"/>
              <a:t>R=T, </a:t>
            </a:r>
            <a:r>
              <a:rPr lang="zh-CN" altLang="en-US" sz="2400" b="1" dirty="0"/>
              <a:t>原式</a:t>
            </a:r>
            <a:r>
              <a:rPr lang="en-US" altLang="zh-CN" sz="2400" b="1" dirty="0"/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( PT</a:t>
            </a:r>
            <a:r>
              <a:rPr lang="en-US" altLang="zh-CN" sz="2400" b="1" dirty="0"/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T=</a:t>
            </a:r>
            <a:r>
              <a:rPr lang="en-US" altLang="zh-CN" sz="2400" b="1" dirty="0"/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TT=F</a:t>
            </a:r>
            <a:r>
              <a:rPr lang="en-US" altLang="zh-CN" sz="2400" b="1" dirty="0"/>
              <a:t> 		</a:t>
            </a:r>
            <a:endParaRPr lang="en-US" altLang="zh-CN" sz="2400" b="1" dirty="0" smtClean="0"/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 </a:t>
            </a:r>
            <a:r>
              <a:rPr lang="en-US" altLang="zh-CN" sz="2400" b="1" dirty="0" smtClean="0"/>
              <a:t>                     </a:t>
            </a:r>
            <a:r>
              <a:rPr lang="zh-CN" altLang="en-US" sz="2400" b="1" dirty="0" smtClean="0"/>
              <a:t>若</a:t>
            </a:r>
            <a:r>
              <a:rPr lang="en-US" altLang="zh-CN" sz="2400" b="1" dirty="0"/>
              <a:t>R=F, </a:t>
            </a:r>
            <a:r>
              <a:rPr lang="zh-CN" altLang="en-US" sz="2400" b="1" dirty="0"/>
              <a:t>原式</a:t>
            </a:r>
            <a:r>
              <a:rPr lang="en-US" altLang="zh-CN" sz="2400" b="1" dirty="0"/>
              <a:t>= </a:t>
            </a:r>
            <a:r>
              <a:rPr lang="en-US" altLang="zh-CN" sz="2400" b="1" dirty="0">
                <a:sym typeface="Symbol" panose="05050102010706020507" pitchFamily="18" charset="2"/>
              </a:rPr>
              <a:t>( PF</a:t>
            </a:r>
            <a:r>
              <a:rPr lang="en-US" altLang="zh-CN" sz="2400" b="1" dirty="0"/>
              <a:t>)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 smtClean="0">
                <a:sym typeface="Symbol" panose="05050102010706020507" pitchFamily="18" charset="2"/>
              </a:rPr>
              <a:t>F=</a:t>
            </a:r>
            <a:r>
              <a:rPr lang="en-US" altLang="zh-CN" sz="2400" b="1" dirty="0" smtClean="0"/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(P)F=P F=P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/>
              <a:t> </a:t>
            </a:r>
            <a:r>
              <a:rPr lang="en-US" altLang="zh-CN" sz="2400" b="1" dirty="0">
                <a:sym typeface="Symbol" panose="05050102010706020507" pitchFamily="18" charset="2"/>
              </a:rPr>
              <a:t>	</a:t>
            </a:r>
            <a:r>
              <a:rPr lang="zh-CN" altLang="en-US" sz="2400" b="1" dirty="0">
                <a:sym typeface="Symbol" panose="05050102010706020507" pitchFamily="18" charset="2"/>
              </a:rPr>
              <a:t>由上可知</a:t>
            </a:r>
            <a:r>
              <a:rPr lang="en-US" altLang="zh-CN" sz="2400" b="1" dirty="0">
                <a:sym typeface="Symbol" panose="05050102010706020507" pitchFamily="18" charset="2"/>
              </a:rPr>
              <a:t>: </a:t>
            </a:r>
            <a:r>
              <a:rPr lang="zh-CN" altLang="en-US" sz="2400" b="1" dirty="0">
                <a:sym typeface="Symbol" panose="05050102010706020507" pitchFamily="18" charset="2"/>
              </a:rPr>
              <a:t>公式不是永真公式</a:t>
            </a:r>
            <a:r>
              <a:rPr lang="en-US" altLang="zh-CN" sz="2400" b="1" dirty="0">
                <a:sym typeface="Symbol" panose="05050102010706020507" pitchFamily="18" charset="2"/>
              </a:rPr>
              <a:t>,</a:t>
            </a:r>
            <a:r>
              <a:rPr lang="zh-CN" altLang="en-US" sz="2400" b="1" dirty="0">
                <a:sym typeface="Symbol" panose="05050102010706020507" pitchFamily="18" charset="2"/>
              </a:rPr>
              <a:t>是可满足的</a:t>
            </a:r>
            <a:r>
              <a:rPr lang="en-US" altLang="zh-CN" sz="2400" b="1" dirty="0">
                <a:sym typeface="Symbol" panose="05050102010706020507" pitchFamily="18" charset="2"/>
              </a:rPr>
              <a:t>. 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sym typeface="Symbol" panose="05050102010706020507" pitchFamily="18" charset="2"/>
              </a:rPr>
              <a:t>     </a:t>
            </a:r>
            <a:r>
              <a:rPr lang="zh-CN" altLang="en-US" sz="2400" b="1" dirty="0">
                <a:sym typeface="Symbol" panose="05050102010706020507" pitchFamily="18" charset="2"/>
              </a:rPr>
              <a:t>成真解释为</a:t>
            </a:r>
            <a:r>
              <a:rPr lang="en-US" altLang="zh-CN" sz="2400" b="1" dirty="0">
                <a:sym typeface="Symbol" panose="05050102010706020507" pitchFamily="18" charset="2"/>
              </a:rPr>
              <a:t>(P,Q,R)=(*,T,F),(T,F,F),</a:t>
            </a:r>
          </a:p>
          <a:p>
            <a:pPr>
              <a:lnSpc>
                <a:spcPct val="105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sym typeface="Symbol" panose="05050102010706020507" pitchFamily="18" charset="2"/>
              </a:rPr>
              <a:t>	 </a:t>
            </a:r>
            <a:r>
              <a:rPr lang="zh-CN" altLang="en-US" sz="2400" b="1" dirty="0">
                <a:sym typeface="Symbol" panose="05050102010706020507" pitchFamily="18" charset="2"/>
              </a:rPr>
              <a:t>成假解释为</a:t>
            </a:r>
            <a:r>
              <a:rPr lang="en-US" altLang="zh-CN" sz="2400" b="1" dirty="0">
                <a:sym typeface="Symbol" panose="05050102010706020507" pitchFamily="18" charset="2"/>
              </a:rPr>
              <a:t>(P,Q,R)=(*,T,T),(*,F,T),(F,F,F).</a:t>
            </a:r>
          </a:p>
        </p:txBody>
      </p:sp>
    </p:spTree>
    <p:extLst>
      <p:ext uri="{BB962C8B-B14F-4D97-AF65-F5344CB8AC3E}">
        <p14:creationId xmlns:p14="http://schemas.microsoft.com/office/powerpoint/2010/main" val="200639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52" y="108857"/>
            <a:ext cx="9406333" cy="664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32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AAD4E-625F-48CE-9421-9E182971AC05}" type="slidenum">
              <a:rPr lang="en-GB" altLang="zh-CN"/>
              <a:pPr/>
              <a:t>4</a:t>
            </a:fld>
            <a:endParaRPr lang="en-GB" altLang="zh-CN"/>
          </a:p>
        </p:txBody>
      </p:sp>
      <p:sp>
        <p:nvSpPr>
          <p:cNvPr id="17101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473046" y="241522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2400" b="1" dirty="0" smtClean="0"/>
              <a:t>2. </a:t>
            </a:r>
            <a:r>
              <a:rPr lang="zh-CN" altLang="en-US" sz="2400" b="1" dirty="0" smtClean="0"/>
              <a:t>试</a:t>
            </a:r>
            <a:r>
              <a:rPr lang="zh-CN" altLang="en-US" sz="2400" b="1" dirty="0"/>
              <a:t>求下列公式</a:t>
            </a:r>
            <a:r>
              <a:rPr lang="zh-CN" altLang="en-US" sz="2400" b="1" dirty="0" smtClean="0"/>
              <a:t>的主析取范式和主合取范式</a:t>
            </a:r>
            <a:endParaRPr lang="zh-CN" altLang="en-US" sz="2400" b="1" dirty="0"/>
          </a:p>
          <a:p>
            <a:pPr>
              <a:buNone/>
            </a:pPr>
            <a:r>
              <a:rPr lang="zh-CN" altLang="en-US" sz="2400" b="1" dirty="0" smtClean="0"/>
              <a:t>        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</a:t>
            </a:r>
            <a:r>
              <a:rPr lang="en-US" altLang="zh-CN" sz="2400" b="1" dirty="0"/>
              <a:t>P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</a:t>
            </a:r>
            <a:r>
              <a:rPr lang="en-US" altLang="zh-CN" sz="2400" b="1" dirty="0"/>
              <a:t>P </a:t>
            </a:r>
            <a:r>
              <a:rPr lang="en-US" altLang="zh-CN" sz="2400" b="1" dirty="0">
                <a:sym typeface="Symbol" panose="05050102010706020507" pitchFamily="18" charset="2"/>
              </a:rPr>
              <a:t></a:t>
            </a:r>
            <a:r>
              <a:rPr lang="en-US" altLang="zh-CN" sz="2400" b="1" dirty="0"/>
              <a:t>(</a:t>
            </a:r>
            <a:r>
              <a:rPr lang="en-US" altLang="zh-CN" sz="2400" b="1" dirty="0">
                <a:sym typeface="Symbol" panose="05050102010706020507" pitchFamily="18" charset="2"/>
              </a:rPr>
              <a:t></a:t>
            </a:r>
            <a:r>
              <a:rPr lang="en-US" altLang="zh-CN" sz="2400" b="1" dirty="0"/>
              <a:t>Q 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/>
              <a:t>R))</a:t>
            </a:r>
          </a:p>
          <a:p>
            <a:pPr>
              <a:buFont typeface="Wingdings" panose="05000000000000000000" pitchFamily="2" charset="2"/>
              <a:buNone/>
            </a:pPr>
            <a:endParaRPr lang="zh-CN" altLang="en-US" sz="2400" b="1" dirty="0"/>
          </a:p>
        </p:txBody>
      </p:sp>
      <p:sp>
        <p:nvSpPr>
          <p:cNvPr id="4" name="矩形 3"/>
          <p:cNvSpPr/>
          <p:nvPr/>
        </p:nvSpPr>
        <p:spPr>
          <a:xfrm>
            <a:off x="274320" y="1213540"/>
            <a:ext cx="113544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/>
              <a:t>解</a:t>
            </a:r>
            <a:r>
              <a:rPr lang="en-US" altLang="zh-CN" sz="3200" b="1" dirty="0" smtClean="0"/>
              <a:t>:       A </a:t>
            </a:r>
            <a:r>
              <a:rPr lang="en-US" altLang="zh-CN" sz="3200" b="1" dirty="0"/>
              <a:t>=(</a:t>
            </a:r>
            <a:r>
              <a:rPr lang="en-US" altLang="zh-CN" sz="3200" b="1" dirty="0">
                <a:sym typeface="Symbol" panose="05050102010706020507" pitchFamily="18" charset="2"/>
              </a:rPr>
              <a:t>P</a:t>
            </a:r>
            <a:r>
              <a:rPr lang="en-US" altLang="zh-CN" sz="3200" b="1" dirty="0"/>
              <a:t>∨R</a:t>
            </a:r>
            <a:r>
              <a:rPr lang="en-US" altLang="zh-CN" sz="3200" b="1" dirty="0">
                <a:sym typeface="Symbol" panose="05050102010706020507" pitchFamily="18" charset="2"/>
              </a:rPr>
              <a:t>) </a:t>
            </a:r>
            <a:r>
              <a:rPr lang="en-US" altLang="zh-CN" sz="3200" dirty="0">
                <a:sym typeface="Symbol" panose="05050102010706020507" pitchFamily="18" charset="2"/>
              </a:rPr>
              <a:t> </a:t>
            </a:r>
            <a:r>
              <a:rPr lang="en-US" altLang="zh-CN" sz="3200" b="1" dirty="0">
                <a:sym typeface="Symbol" panose="05050102010706020507" pitchFamily="18" charset="2"/>
              </a:rPr>
              <a:t>((P</a:t>
            </a:r>
            <a:r>
              <a:rPr lang="en-US" altLang="zh-CN" sz="3200" b="1" dirty="0"/>
              <a:t>∧(</a:t>
            </a:r>
            <a:r>
              <a:rPr lang="en-US" altLang="zh-CN" sz="3200" b="1" dirty="0">
                <a:sym typeface="Symbol" panose="05050102010706020507" pitchFamily="18" charset="2"/>
              </a:rPr>
              <a:t>Q</a:t>
            </a:r>
            <a:r>
              <a:rPr lang="en-US" altLang="zh-CN" sz="3200" b="1" dirty="0"/>
              <a:t>∧R</a:t>
            </a:r>
            <a:r>
              <a:rPr lang="en-US" altLang="zh-CN" sz="3200" b="1" dirty="0">
                <a:sym typeface="Symbol" panose="05050102010706020507" pitchFamily="18" charset="2"/>
              </a:rPr>
              <a:t>))</a:t>
            </a:r>
            <a:r>
              <a:rPr lang="en-US" altLang="zh-CN" sz="3200" b="1" dirty="0"/>
              <a:t>∨(</a:t>
            </a:r>
            <a:r>
              <a:rPr lang="en-US" altLang="zh-CN" sz="3200" b="1" dirty="0">
                <a:sym typeface="Symbol" panose="05050102010706020507" pitchFamily="18" charset="2"/>
              </a:rPr>
              <a:t>P</a:t>
            </a:r>
            <a:r>
              <a:rPr lang="en-US" altLang="zh-CN" sz="3200" b="1" dirty="0"/>
              <a:t>∧(</a:t>
            </a:r>
            <a:r>
              <a:rPr lang="en-US" altLang="zh-CN" sz="3200" b="1" dirty="0">
                <a:sym typeface="Symbol" panose="05050102010706020507" pitchFamily="18" charset="2"/>
              </a:rPr>
              <a:t>(Q</a:t>
            </a:r>
            <a:r>
              <a:rPr lang="en-US" altLang="zh-CN" sz="3200" b="1" dirty="0"/>
              <a:t>∧R))))</a:t>
            </a:r>
          </a:p>
          <a:p>
            <a:r>
              <a:rPr lang="en-US" altLang="zh-CN" sz="3200" b="1" dirty="0"/>
              <a:t>               =</a:t>
            </a:r>
            <a:r>
              <a:rPr lang="en-US" altLang="zh-CN" sz="3200" b="1" dirty="0">
                <a:solidFill>
                  <a:schemeClr val="tx2"/>
                </a:solidFill>
              </a:rPr>
              <a:t>(P∨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R)</a:t>
            </a:r>
            <a:r>
              <a:rPr lang="en-US" altLang="zh-CN" sz="3200" b="1" dirty="0">
                <a:sym typeface="Symbol" panose="05050102010706020507" pitchFamily="18" charset="2"/>
              </a:rPr>
              <a:t> </a:t>
            </a:r>
            <a:r>
              <a:rPr lang="en-US" altLang="zh-CN" sz="3200" b="1" dirty="0" smtClean="0">
                <a:sym typeface="Symbol" panose="05050102010706020507" pitchFamily="18" charset="2"/>
              </a:rPr>
              <a:t>(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(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b="1" dirty="0">
                <a:solidFill>
                  <a:srgbClr val="FF0000"/>
                </a:solidFill>
              </a:rPr>
              <a:t>P∧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Q</a:t>
            </a:r>
            <a:r>
              <a:rPr lang="en-US" altLang="zh-CN" sz="3200" b="1" dirty="0">
                <a:solidFill>
                  <a:srgbClr val="FF0000"/>
                </a:solidFill>
              </a:rPr>
              <a:t>∧R) ∨(P∧Q) ∨(P∧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R</a:t>
            </a:r>
            <a:r>
              <a:rPr lang="en-US" altLang="zh-CN" sz="3200" b="1" dirty="0" smtClean="0">
                <a:solidFill>
                  <a:srgbClr val="FF0000"/>
                </a:solidFill>
                <a:sym typeface="Symbol" panose="05050102010706020507" pitchFamily="18" charset="2"/>
              </a:rPr>
              <a:t>))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en-US" altLang="zh-CN" sz="3200" b="1" dirty="0"/>
              <a:t>               =</a:t>
            </a:r>
            <a:r>
              <a:rPr lang="en-US" altLang="zh-CN" sz="3200" b="1" dirty="0">
                <a:solidFill>
                  <a:schemeClr val="tx2"/>
                </a:solidFill>
              </a:rPr>
              <a:t>(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P∧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R)</a:t>
            </a:r>
            <a:r>
              <a:rPr lang="en-US" altLang="zh-CN" sz="3200" b="1" dirty="0">
                <a:sym typeface="Symbol" panose="05050102010706020507" pitchFamily="18" charset="2"/>
              </a:rPr>
              <a:t> </a:t>
            </a:r>
            <a:r>
              <a:rPr lang="en-US" altLang="zh-CN" sz="3200" b="1" dirty="0"/>
              <a:t>∨</a:t>
            </a:r>
            <a:r>
              <a:rPr lang="en-US" altLang="zh-CN" sz="3200" b="1" dirty="0">
                <a:solidFill>
                  <a:srgbClr val="FF0000"/>
                </a:solidFill>
              </a:rPr>
              <a:t>(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b="1" dirty="0">
                <a:solidFill>
                  <a:srgbClr val="FF0000"/>
                </a:solidFill>
              </a:rPr>
              <a:t>P∧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Q</a:t>
            </a:r>
            <a:r>
              <a:rPr lang="en-US" altLang="zh-CN" sz="3200" b="1" dirty="0">
                <a:solidFill>
                  <a:srgbClr val="FF0000"/>
                </a:solidFill>
              </a:rPr>
              <a:t>∧R) ∨(P∧Q) ∨(P∧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R)</a:t>
            </a:r>
          </a:p>
          <a:p>
            <a:r>
              <a:rPr lang="en-US" altLang="zh-CN" sz="3200" b="1" dirty="0">
                <a:sym typeface="Symbol" panose="05050102010706020507" pitchFamily="18" charset="2"/>
              </a:rPr>
              <a:t>               = </a:t>
            </a:r>
            <a:r>
              <a:rPr lang="en-US" altLang="zh-CN" sz="3200" b="1" dirty="0">
                <a:solidFill>
                  <a:schemeClr val="tx2"/>
                </a:solidFill>
              </a:rPr>
              <a:t>(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b="1" dirty="0">
                <a:solidFill>
                  <a:schemeClr val="tx2"/>
                </a:solidFill>
              </a:rPr>
              <a:t>P∧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Q</a:t>
            </a:r>
            <a:r>
              <a:rPr lang="en-US" altLang="zh-CN" sz="3200" b="1" dirty="0">
                <a:solidFill>
                  <a:schemeClr val="tx2"/>
                </a:solidFill>
              </a:rPr>
              <a:t>∧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R)∨(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b="1" dirty="0">
                <a:solidFill>
                  <a:schemeClr val="tx2"/>
                </a:solidFill>
              </a:rPr>
              <a:t>P∧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Q∧</a:t>
            </a:r>
            <a:r>
              <a:rPr lang="en-US" altLang="zh-CN" sz="3200" b="1" dirty="0">
                <a:solidFill>
                  <a:schemeClr val="tx2"/>
                </a:solidFill>
                <a:sym typeface="Symbol" panose="05050102010706020507" pitchFamily="18" charset="2"/>
              </a:rPr>
              <a:t>R</a:t>
            </a:r>
            <a:r>
              <a:rPr lang="en-US" altLang="zh-CN" sz="3200" b="1" dirty="0" smtClean="0">
                <a:solidFill>
                  <a:schemeClr val="tx2"/>
                </a:solidFill>
                <a:sym typeface="Symbol" panose="05050102010706020507" pitchFamily="18" charset="2"/>
              </a:rPr>
              <a:t>)</a:t>
            </a:r>
            <a:r>
              <a:rPr lang="en-US" altLang="zh-CN" sz="3200" b="1" dirty="0" smtClean="0"/>
              <a:t>∨</a:t>
            </a:r>
            <a:r>
              <a:rPr lang="en-US" altLang="zh-CN" sz="3200" b="1" dirty="0" smtClean="0">
                <a:sym typeface="Symbol" panose="05050102010706020507" pitchFamily="18" charset="2"/>
              </a:rPr>
              <a:t> </a:t>
            </a:r>
            <a:r>
              <a:rPr lang="en-US" altLang="zh-CN" sz="3200" b="1" dirty="0"/>
              <a:t>(</a:t>
            </a:r>
            <a:r>
              <a:rPr lang="en-US" altLang="zh-CN" sz="3200" b="1" dirty="0">
                <a:sym typeface="Symbol" panose="05050102010706020507" pitchFamily="18" charset="2"/>
              </a:rPr>
              <a:t></a:t>
            </a:r>
            <a:r>
              <a:rPr lang="en-US" altLang="zh-CN" sz="3200" b="1" dirty="0"/>
              <a:t>P∧</a:t>
            </a:r>
            <a:r>
              <a:rPr lang="en-US" altLang="zh-CN" sz="3200" b="1" dirty="0">
                <a:sym typeface="Symbol" panose="05050102010706020507" pitchFamily="18" charset="2"/>
              </a:rPr>
              <a:t>Q</a:t>
            </a:r>
            <a:r>
              <a:rPr lang="en-US" altLang="zh-CN" sz="3200" b="1" dirty="0"/>
              <a:t>∧R</a:t>
            </a:r>
            <a:r>
              <a:rPr lang="en-US" altLang="zh-CN" sz="3200" b="1" dirty="0" smtClean="0"/>
              <a:t>) </a:t>
            </a:r>
          </a:p>
          <a:p>
            <a:r>
              <a:rPr lang="en-US" altLang="zh-CN" sz="3200" b="1" dirty="0"/>
              <a:t> </a:t>
            </a:r>
            <a:r>
              <a:rPr lang="en-US" altLang="zh-CN" sz="3200" b="1" dirty="0" smtClean="0"/>
              <a:t>                  ∨</a:t>
            </a:r>
            <a:r>
              <a:rPr lang="en-US" altLang="zh-CN" sz="3200" b="1" dirty="0"/>
              <a:t>(P∧Q∧R</a:t>
            </a:r>
            <a:r>
              <a:rPr lang="en-US" altLang="zh-CN" sz="3200" b="1" dirty="0" smtClean="0"/>
              <a:t>)∨(</a:t>
            </a:r>
            <a:r>
              <a:rPr lang="en-US" altLang="zh-CN" sz="3200" b="1" dirty="0"/>
              <a:t>P∧Q∧</a:t>
            </a:r>
            <a:r>
              <a:rPr lang="en-US" altLang="zh-CN" sz="3200" b="1" dirty="0">
                <a:sym typeface="Symbol" panose="05050102010706020507" pitchFamily="18" charset="2"/>
              </a:rPr>
              <a:t>R)</a:t>
            </a:r>
            <a:r>
              <a:rPr lang="en-US" altLang="zh-CN" sz="3200" b="1" dirty="0"/>
              <a:t>∨(P∧</a:t>
            </a:r>
            <a:r>
              <a:rPr lang="en-US" altLang="zh-CN" sz="3200" b="1" dirty="0">
                <a:sym typeface="Symbol" panose="05050102010706020507" pitchFamily="18" charset="2"/>
              </a:rPr>
              <a:t></a:t>
            </a:r>
            <a:r>
              <a:rPr lang="en-US" altLang="zh-CN" sz="3200" b="1" dirty="0"/>
              <a:t>Q∧</a:t>
            </a:r>
            <a:r>
              <a:rPr lang="en-US" altLang="zh-CN" sz="3200" b="1" dirty="0">
                <a:sym typeface="Symbol" panose="05050102010706020507" pitchFamily="18" charset="2"/>
              </a:rPr>
              <a:t>R</a:t>
            </a:r>
            <a:r>
              <a:rPr lang="en-US" altLang="zh-CN" sz="3200" b="1" dirty="0" smtClean="0">
                <a:sym typeface="Symbol" panose="05050102010706020507" pitchFamily="18" charset="2"/>
              </a:rPr>
              <a:t>)</a:t>
            </a:r>
          </a:p>
          <a:p>
            <a:r>
              <a:rPr lang="en-US" altLang="zh-CN" sz="3200" b="1" dirty="0">
                <a:sym typeface="Symbol" panose="05050102010706020507" pitchFamily="18" charset="2"/>
              </a:rPr>
              <a:t> </a:t>
            </a:r>
            <a:r>
              <a:rPr lang="en-US" altLang="zh-CN" sz="3200" b="1" dirty="0" smtClean="0">
                <a:sym typeface="Symbol" panose="05050102010706020507" pitchFamily="18" charset="2"/>
              </a:rPr>
              <a:t>             =</a:t>
            </a:r>
            <a:r>
              <a:rPr lang="en-US" altLang="zh-CN" sz="3200" b="1" dirty="0">
                <a:sym typeface="Symbol" panose="05050102010706020507" pitchFamily="18" charset="2"/>
              </a:rPr>
              <a:t>∑(0,1,2,4,6,7)</a:t>
            </a:r>
            <a:endParaRPr lang="en-US" altLang="zh-CN" sz="3200" b="1" dirty="0"/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195422" y="4383718"/>
            <a:ext cx="10996578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3200" b="1" dirty="0">
                <a:sym typeface="Symbol" panose="05050102010706020507" pitchFamily="18" charset="2"/>
              </a:rPr>
              <a:t>A</a:t>
            </a:r>
            <a:r>
              <a:rPr lang="en-US" altLang="zh-CN" sz="3200" b="1" dirty="0"/>
              <a:t>= </a:t>
            </a:r>
            <a:r>
              <a:rPr lang="en-US" altLang="zh-CN" sz="3200" b="1" dirty="0">
                <a:solidFill>
                  <a:srgbClr val="FF0000"/>
                </a:solidFill>
              </a:rPr>
              <a:t>(P∨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R ) </a:t>
            </a:r>
            <a:r>
              <a:rPr lang="en-US" altLang="zh-CN" sz="3200" b="1" dirty="0">
                <a:solidFill>
                  <a:srgbClr val="FF0000"/>
                </a:solidFill>
              </a:rPr>
              <a:t>∧(P∨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Q</a:t>
            </a:r>
            <a:r>
              <a:rPr lang="en-US" altLang="zh-CN" sz="3200" b="1" dirty="0">
                <a:solidFill>
                  <a:srgbClr val="FF0000"/>
                </a:solidFill>
              </a:rPr>
              <a:t>∨</a:t>
            </a:r>
            <a:r>
              <a:rPr lang="en-US" altLang="zh-CN" sz="3200" b="1" dirty="0">
                <a:solidFill>
                  <a:srgbClr val="FF0000"/>
                </a:solidFill>
                <a:sym typeface="Symbol" panose="05050102010706020507" pitchFamily="18" charset="2"/>
              </a:rPr>
              <a:t>R ) </a:t>
            </a:r>
            <a:r>
              <a:rPr lang="en-US" altLang="zh-CN" sz="3200" b="1" dirty="0"/>
              <a:t>∧</a:t>
            </a:r>
            <a:r>
              <a:rPr lang="en-US" altLang="zh-CN" sz="3200" b="1" dirty="0">
                <a:solidFill>
                  <a:srgbClr val="00B050"/>
                </a:solidFill>
              </a:rPr>
              <a:t>(</a:t>
            </a:r>
            <a:r>
              <a:rPr lang="en-US" altLang="zh-CN" sz="3200" b="1" dirty="0">
                <a:solidFill>
                  <a:srgbClr val="00B050"/>
                </a:solidFill>
                <a:sym typeface="Symbol" panose="05050102010706020507" pitchFamily="18" charset="2"/>
              </a:rPr>
              <a:t>P</a:t>
            </a:r>
            <a:r>
              <a:rPr lang="en-US" altLang="zh-CN" sz="3200" b="1" dirty="0">
                <a:solidFill>
                  <a:srgbClr val="00B050"/>
                </a:solidFill>
              </a:rPr>
              <a:t>∨</a:t>
            </a:r>
            <a:r>
              <a:rPr lang="en-US" altLang="zh-CN" sz="3200" b="1" dirty="0">
                <a:solidFill>
                  <a:srgbClr val="00B050"/>
                </a:solidFill>
                <a:sym typeface="Symbol" panose="05050102010706020507" pitchFamily="18" charset="2"/>
              </a:rPr>
              <a:t></a:t>
            </a:r>
            <a:r>
              <a:rPr lang="en-US" altLang="zh-CN" sz="3200" b="1" dirty="0">
                <a:solidFill>
                  <a:srgbClr val="00B050"/>
                </a:solidFill>
              </a:rPr>
              <a:t>Q) ∧(</a:t>
            </a:r>
            <a:r>
              <a:rPr lang="en-US" altLang="zh-CN" sz="3200" b="1" dirty="0">
                <a:solidFill>
                  <a:srgbClr val="00B050"/>
                </a:solidFill>
                <a:sym typeface="Symbol" panose="05050102010706020507" pitchFamily="18" charset="2"/>
              </a:rPr>
              <a:t>P</a:t>
            </a:r>
            <a:r>
              <a:rPr lang="en-US" altLang="zh-CN" sz="3200" b="1" dirty="0">
                <a:solidFill>
                  <a:srgbClr val="00B050"/>
                </a:solidFill>
              </a:rPr>
              <a:t>∨R)</a:t>
            </a:r>
          </a:p>
          <a:p>
            <a:r>
              <a:rPr lang="en-US" altLang="zh-CN" sz="3200" b="1" dirty="0"/>
              <a:t>     </a:t>
            </a:r>
            <a:r>
              <a:rPr lang="en-US" altLang="zh-CN" sz="3200" b="1" dirty="0" smtClean="0"/>
              <a:t>= 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(</a:t>
            </a:r>
            <a:r>
              <a:rPr lang="en-US" altLang="zh-CN" sz="3200" b="1" dirty="0">
                <a:solidFill>
                  <a:srgbClr val="FF0000"/>
                </a:solidFill>
              </a:rPr>
              <a:t>P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∨(Q∧R)) </a:t>
            </a:r>
            <a:r>
              <a:rPr lang="en-US" altLang="zh-CN" sz="3200" b="1" dirty="0"/>
              <a:t>∧ </a:t>
            </a:r>
            <a:r>
              <a:rPr lang="en-US" altLang="zh-CN" sz="3200" b="1" dirty="0" smtClean="0">
                <a:solidFill>
                  <a:srgbClr val="00B050"/>
                </a:solidFill>
              </a:rPr>
              <a:t>(</a:t>
            </a:r>
            <a:r>
              <a:rPr lang="en-US" altLang="zh-CN" sz="3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P</a:t>
            </a:r>
            <a:r>
              <a:rPr lang="en-US" altLang="zh-CN" sz="3200" b="1" dirty="0" smtClean="0">
                <a:solidFill>
                  <a:srgbClr val="00B050"/>
                </a:solidFill>
              </a:rPr>
              <a:t>∨(</a:t>
            </a:r>
            <a:r>
              <a:rPr lang="en-US" altLang="zh-CN" sz="3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Q</a:t>
            </a:r>
            <a:r>
              <a:rPr lang="en-US" altLang="zh-CN" sz="3200" b="1" dirty="0">
                <a:solidFill>
                  <a:srgbClr val="00B050"/>
                </a:solidFill>
              </a:rPr>
              <a:t> ∧ </a:t>
            </a:r>
            <a:r>
              <a:rPr lang="en-US" altLang="zh-CN" sz="3200" b="1" dirty="0" smtClean="0">
                <a:solidFill>
                  <a:srgbClr val="00B050"/>
                </a:solidFill>
              </a:rPr>
              <a:t>R</a:t>
            </a:r>
            <a:r>
              <a:rPr lang="en-US" altLang="zh-CN" sz="3200" b="1" dirty="0" smtClean="0">
                <a:solidFill>
                  <a:srgbClr val="00B050"/>
                </a:solidFill>
                <a:sym typeface="Symbol" panose="05050102010706020507" pitchFamily="18" charset="2"/>
              </a:rPr>
              <a:t>))</a:t>
            </a:r>
            <a:endParaRPr lang="en-US" altLang="zh-CN" sz="3200" b="1" dirty="0">
              <a:solidFill>
                <a:srgbClr val="00B050"/>
              </a:solidFill>
              <a:sym typeface="Symbol" panose="05050102010706020507" pitchFamily="18" charset="2"/>
            </a:endParaRPr>
          </a:p>
          <a:p>
            <a:r>
              <a:rPr lang="en-US" altLang="zh-CN" sz="3200" b="1" dirty="0">
                <a:sym typeface="Symbol" panose="05050102010706020507" pitchFamily="18" charset="2"/>
              </a:rPr>
              <a:t>     =(P</a:t>
            </a:r>
            <a:r>
              <a:rPr lang="en-US" altLang="zh-CN" sz="3200" b="1" dirty="0"/>
              <a:t>∧</a:t>
            </a:r>
            <a:r>
              <a:rPr lang="en-US" altLang="zh-CN" sz="3200" b="1" dirty="0">
                <a:sym typeface="Symbol" panose="05050102010706020507" pitchFamily="18" charset="2"/>
              </a:rPr>
              <a:t>Q</a:t>
            </a:r>
            <a:r>
              <a:rPr lang="en-US" altLang="zh-CN" sz="3200" b="1" dirty="0"/>
              <a:t>∧R</a:t>
            </a:r>
            <a:r>
              <a:rPr lang="en-US" altLang="zh-CN" sz="3200" b="1" dirty="0">
                <a:sym typeface="Symbol" panose="05050102010706020507" pitchFamily="18" charset="2"/>
              </a:rPr>
              <a:t>) </a:t>
            </a:r>
            <a:r>
              <a:rPr lang="en-US" altLang="zh-CN" sz="3200" b="1" dirty="0"/>
              <a:t>∨(</a:t>
            </a:r>
            <a:r>
              <a:rPr lang="en-US" altLang="zh-CN" sz="3200" b="1" dirty="0">
                <a:sym typeface="Symbol" panose="05050102010706020507" pitchFamily="18" charset="2"/>
              </a:rPr>
              <a:t>P</a:t>
            </a:r>
            <a:r>
              <a:rPr lang="en-US" altLang="zh-CN" sz="3200" b="1" dirty="0"/>
              <a:t>∧Q∧R)</a:t>
            </a:r>
          </a:p>
          <a:p>
            <a:r>
              <a:rPr lang="en-US" altLang="zh-CN" sz="3200" b="1" dirty="0"/>
              <a:t>∴A=(</a:t>
            </a:r>
            <a:r>
              <a:rPr lang="en-US" altLang="zh-CN" sz="3200" b="1" dirty="0">
                <a:sym typeface="Symbol" panose="05050102010706020507" pitchFamily="18" charset="2"/>
              </a:rPr>
              <a:t>P</a:t>
            </a:r>
            <a:r>
              <a:rPr lang="en-US" altLang="zh-CN" sz="3200" b="1" dirty="0"/>
              <a:t>∨Q∨</a:t>
            </a:r>
            <a:r>
              <a:rPr lang="en-US" altLang="zh-CN" sz="3200" b="1" dirty="0">
                <a:sym typeface="Symbol" panose="05050102010706020507" pitchFamily="18" charset="2"/>
              </a:rPr>
              <a:t>R)) </a:t>
            </a:r>
            <a:r>
              <a:rPr lang="en-US" altLang="zh-CN" sz="3200" b="1" dirty="0"/>
              <a:t>∧(P∨</a:t>
            </a:r>
            <a:r>
              <a:rPr lang="en-US" altLang="zh-CN" sz="3200" b="1" dirty="0">
                <a:sym typeface="Symbol" panose="05050102010706020507" pitchFamily="18" charset="2"/>
              </a:rPr>
              <a:t>Q</a:t>
            </a:r>
            <a:r>
              <a:rPr lang="en-US" altLang="zh-CN" sz="3200" b="1" dirty="0"/>
              <a:t>∨</a:t>
            </a:r>
            <a:r>
              <a:rPr lang="en-US" altLang="zh-CN" sz="3200" b="1" dirty="0">
                <a:sym typeface="Symbol" panose="05050102010706020507" pitchFamily="18" charset="2"/>
              </a:rPr>
              <a:t>R</a:t>
            </a:r>
            <a:r>
              <a:rPr lang="en-US" altLang="zh-CN" sz="3200" b="1" dirty="0" smtClean="0"/>
              <a:t>)=</a:t>
            </a:r>
            <a:r>
              <a:rPr lang="en-US" altLang="zh-CN" sz="3200" b="1" dirty="0"/>
              <a:t>101 ∧ 011= ∏(3,5)</a:t>
            </a:r>
          </a:p>
        </p:txBody>
      </p:sp>
    </p:spTree>
    <p:extLst>
      <p:ext uri="{BB962C8B-B14F-4D97-AF65-F5344CB8AC3E}">
        <p14:creationId xmlns:p14="http://schemas.microsoft.com/office/powerpoint/2010/main" val="391212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19" y="77702"/>
            <a:ext cx="10584884" cy="664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CE935-2339-43DB-9CDC-50040F0A7EF5}" type="slidenum">
              <a:rPr lang="en-GB" altLang="zh-CN"/>
              <a:pPr/>
              <a:t>6</a:t>
            </a:fld>
            <a:endParaRPr lang="en-GB" altLang="zh-CN"/>
          </a:p>
        </p:txBody>
      </p:sp>
      <p:sp>
        <p:nvSpPr>
          <p:cNvPr id="16896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474663" y="460398"/>
            <a:ext cx="8135937" cy="863600"/>
          </a:xfrm>
        </p:spPr>
        <p:txBody>
          <a:bodyPr/>
          <a:lstStyle/>
          <a:p>
            <a:pPr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400" b="1" dirty="0" smtClean="0"/>
              <a:t>3. </a:t>
            </a:r>
            <a:r>
              <a:rPr lang="zh-CN" altLang="en-US" sz="2400" b="1" dirty="0" smtClean="0"/>
              <a:t>用</a:t>
            </a:r>
            <a:r>
              <a:rPr lang="zh-CN" altLang="en-US" sz="2400" b="1" dirty="0" smtClean="0"/>
              <a:t>推理法求证下列公式为永真公式</a:t>
            </a:r>
            <a:endParaRPr lang="zh-CN" altLang="en-US" sz="2400" b="1" dirty="0"/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400" b="1" dirty="0"/>
              <a:t> </a:t>
            </a:r>
            <a:r>
              <a:rPr lang="en-US" altLang="zh-CN" sz="2400" b="1" dirty="0" smtClean="0"/>
              <a:t>         ((</a:t>
            </a:r>
            <a:r>
              <a:rPr lang="en-US" altLang="zh-CN" sz="2400" b="1" dirty="0"/>
              <a:t>P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/>
              <a:t>Q)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/>
              <a:t>((P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R)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 smtClean="0"/>
              <a:t>(</a:t>
            </a:r>
            <a:r>
              <a:rPr lang="zh-CN" altLang="en-US" sz="2400" b="1" dirty="0" smtClean="0">
                <a:sym typeface="Symbol" panose="05050102010706020507" pitchFamily="18" charset="2"/>
              </a:rPr>
              <a:t></a:t>
            </a:r>
            <a:r>
              <a:rPr lang="en-US" altLang="zh-CN" sz="2400" b="1" dirty="0" smtClean="0"/>
              <a:t>Q</a:t>
            </a:r>
            <a:r>
              <a:rPr lang="en-US" altLang="zh-CN" sz="2400" b="1" dirty="0" smtClean="0">
                <a:sym typeface="Symbol" panose="05050102010706020507" pitchFamily="18" charset="2"/>
              </a:rPr>
              <a:t> </a:t>
            </a:r>
            <a:r>
              <a:rPr lang="en-US" altLang="zh-CN" sz="2400" b="1" dirty="0" smtClean="0"/>
              <a:t>S</a:t>
            </a:r>
            <a:r>
              <a:rPr lang="en-US" altLang="zh-CN" sz="2400" b="1" dirty="0"/>
              <a:t>)))</a:t>
            </a:r>
            <a:r>
              <a:rPr lang="en-US" altLang="zh-CN" sz="2400" b="1" dirty="0">
                <a:sym typeface="Symbol" panose="05050102010706020507" pitchFamily="18" charset="2"/>
              </a:rPr>
              <a:t></a:t>
            </a:r>
            <a:r>
              <a:rPr lang="en-US" altLang="zh-CN" sz="2400" b="1" dirty="0"/>
              <a:t>(S</a:t>
            </a:r>
            <a:r>
              <a:rPr lang="en-US" altLang="zh-CN" sz="2400" b="1" dirty="0">
                <a:sym typeface="Symbol" panose="05050102010706020507" pitchFamily="18" charset="2"/>
              </a:rPr>
              <a:t></a:t>
            </a:r>
            <a:r>
              <a:rPr lang="en-US" altLang="zh-CN" sz="2400" b="1" dirty="0"/>
              <a:t>R)</a:t>
            </a:r>
            <a:r>
              <a:rPr lang="en-US" altLang="zh-CN" dirty="0"/>
              <a:t> </a:t>
            </a:r>
          </a:p>
        </p:txBody>
      </p:sp>
      <p:sp>
        <p:nvSpPr>
          <p:cNvPr id="168964" name="Text Box 4"/>
          <p:cNvSpPr txBox="1">
            <a:spLocks noChangeArrowheads="1"/>
          </p:cNvSpPr>
          <p:nvPr/>
        </p:nvSpPr>
        <p:spPr bwMode="auto">
          <a:xfrm>
            <a:off x="474663" y="1870394"/>
            <a:ext cx="1123797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00"/>
                </a:solidFill>
              </a:rPr>
              <a:t>解</a:t>
            </a:r>
            <a:r>
              <a:rPr lang="en-US" altLang="zh-CN" sz="2400" b="1" dirty="0">
                <a:solidFill>
                  <a:srgbClr val="333300"/>
                </a:solidFill>
              </a:rPr>
              <a:t>:  (1)  (P∧Q) </a:t>
            </a:r>
            <a:r>
              <a:rPr lang="zh-CN" altLang="zh-CN" sz="2400" b="1" dirty="0">
                <a:solidFill>
                  <a:srgbClr val="333300"/>
                </a:solidFill>
              </a:rPr>
              <a:t>∧</a:t>
            </a:r>
            <a:r>
              <a:rPr lang="en-US" altLang="zh-CN" sz="2400" b="1" dirty="0">
                <a:solidFill>
                  <a:srgbClr val="333300"/>
                </a:solidFill>
              </a:rPr>
              <a:t>((P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</a:t>
            </a:r>
            <a:r>
              <a:rPr lang="en-US" altLang="zh-CN" sz="2400" b="1" dirty="0">
                <a:solidFill>
                  <a:srgbClr val="333300"/>
                </a:solidFill>
              </a:rPr>
              <a:t>R) </a:t>
            </a:r>
            <a:r>
              <a:rPr lang="zh-CN" altLang="zh-CN" sz="2400" b="1" dirty="0">
                <a:solidFill>
                  <a:srgbClr val="333300"/>
                </a:solidFill>
              </a:rPr>
              <a:t>∧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</a:t>
            </a:r>
            <a:r>
              <a:rPr lang="zh-CN" altLang="en-US" sz="2400" b="1" dirty="0" smtClean="0">
                <a:sym typeface="Symbol" panose="05050102010706020507" pitchFamily="18" charset="2"/>
              </a:rPr>
              <a:t></a:t>
            </a:r>
            <a:r>
              <a:rPr lang="en-US" altLang="zh-CN" sz="2400" b="1" dirty="0" smtClean="0"/>
              <a:t>Q</a:t>
            </a:r>
            <a:r>
              <a:rPr lang="en-US" altLang="zh-CN" sz="2400" b="1" dirty="0" smtClean="0">
                <a:sym typeface="Symbol" panose="05050102010706020507" pitchFamily="18" charset="2"/>
              </a:rPr>
              <a:t> </a:t>
            </a:r>
            <a:r>
              <a:rPr lang="en-US" altLang="zh-CN" sz="2400" b="1" dirty="0" smtClean="0"/>
              <a:t>S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))                                                 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假设</a:t>
            </a:r>
            <a:endParaRPr lang="en-US" altLang="zh-CN" sz="2400" b="1" dirty="0">
              <a:solidFill>
                <a:srgbClr val="333300"/>
              </a:solidFill>
            </a:endParaRPr>
          </a:p>
          <a:p>
            <a:r>
              <a:rPr lang="en-US" altLang="zh-CN" sz="2400" b="1" dirty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(2) </a:t>
            </a:r>
            <a:r>
              <a:rPr lang="en-US" altLang="zh-CN" sz="2400" b="1" dirty="0">
                <a:solidFill>
                  <a:srgbClr val="333300"/>
                </a:solidFill>
              </a:rPr>
              <a:t>P∧Q</a:t>
            </a:r>
            <a:r>
              <a:rPr lang="en-US" altLang="zh-CN" sz="2400" b="1" dirty="0">
                <a:solidFill>
                  <a:srgbClr val="333300"/>
                </a:solidFill>
                <a:sym typeface="Symbol" panose="05050102010706020507" pitchFamily="18" charset="2"/>
              </a:rPr>
              <a:t>                                                                                        (</a:t>
            </a:r>
            <a:r>
              <a:rPr lang="en-US" altLang="zh-CN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1)</a:t>
            </a:r>
            <a:r>
              <a:rPr lang="zh-CN" altLang="en-US" sz="2400" b="1" dirty="0" smtClean="0">
                <a:solidFill>
                  <a:srgbClr val="333300"/>
                </a:solidFill>
                <a:sym typeface="Symbol" panose="05050102010706020507" pitchFamily="18" charset="2"/>
              </a:rPr>
              <a:t>化简</a:t>
            </a:r>
            <a:endParaRPr lang="zh-CN" altLang="en-US" sz="2400" b="1" dirty="0">
              <a:solidFill>
                <a:srgbClr val="333300"/>
              </a:solidFill>
              <a:sym typeface="Symbol" panose="05050102010706020507" pitchFamily="18" charset="2"/>
            </a:endParaRPr>
          </a:p>
          <a:p>
            <a:r>
              <a:rPr lang="en-US" altLang="zh-CN" sz="2400" b="1" dirty="0" smtClean="0">
                <a:solidFill>
                  <a:srgbClr val="333300"/>
                </a:solidFill>
              </a:rPr>
              <a:t>       (3) </a:t>
            </a:r>
            <a:r>
              <a:rPr lang="en-US" altLang="zh-CN" sz="2400" b="1" dirty="0">
                <a:solidFill>
                  <a:srgbClr val="333300"/>
                </a:solidFill>
              </a:rPr>
              <a:t>P→R                                                                               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 (1)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化简</a:t>
            </a:r>
            <a:endParaRPr lang="zh-CN" altLang="en-US" sz="2400" b="1" dirty="0">
              <a:solidFill>
                <a:srgbClr val="333300"/>
              </a:solidFill>
            </a:endParaRPr>
          </a:p>
          <a:p>
            <a:r>
              <a:rPr lang="zh-CN" altLang="en-US" sz="2400" b="1" dirty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</a:t>
            </a:r>
            <a:r>
              <a:rPr lang="en-US" altLang="zh-CN" sz="2400" b="1" dirty="0">
                <a:solidFill>
                  <a:srgbClr val="333300"/>
                </a:solidFill>
              </a:rPr>
              <a:t>4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) </a:t>
            </a:r>
            <a:r>
              <a:rPr lang="zh-CN" altLang="en-US" sz="2400" b="1" dirty="0" smtClean="0">
                <a:sym typeface="Symbol" panose="05050102010706020507" pitchFamily="18" charset="2"/>
              </a:rPr>
              <a:t></a:t>
            </a:r>
            <a:r>
              <a:rPr lang="en-US" altLang="zh-CN" sz="2400" b="1" dirty="0" smtClean="0"/>
              <a:t>Q</a:t>
            </a:r>
            <a:r>
              <a:rPr lang="en-US" altLang="zh-CN" sz="2400" b="1" dirty="0" smtClean="0">
                <a:sym typeface="Symbol" panose="05050102010706020507" pitchFamily="18" charset="2"/>
              </a:rPr>
              <a:t> </a:t>
            </a:r>
            <a:r>
              <a:rPr lang="en-US" altLang="zh-CN" sz="2400" b="1" dirty="0" smtClean="0"/>
              <a:t>S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                                                                                    (1)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化简</a:t>
            </a:r>
            <a:endParaRPr lang="zh-CN" altLang="en-US" sz="2400" b="1" dirty="0">
              <a:solidFill>
                <a:srgbClr val="333300"/>
              </a:solidFill>
            </a:endParaRPr>
          </a:p>
          <a:p>
            <a:r>
              <a:rPr lang="zh-CN" altLang="en-US" sz="2400" b="1" dirty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(5) </a:t>
            </a:r>
            <a:r>
              <a:rPr lang="en-US" altLang="zh-CN" sz="2400" b="1" dirty="0">
                <a:solidFill>
                  <a:srgbClr val="333300"/>
                </a:solidFill>
              </a:rPr>
              <a:t>P                                                                                            (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2)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化简</a:t>
            </a:r>
          </a:p>
          <a:p>
            <a:r>
              <a:rPr lang="zh-CN" altLang="en-US" sz="2400" b="1" dirty="0" smtClean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(6) Q                                                                                            (2)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化简</a:t>
            </a:r>
          </a:p>
          <a:p>
            <a:r>
              <a:rPr lang="zh-CN" altLang="en-US" sz="2400" b="1" dirty="0" smtClean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(7) R                                                                                         (3)(5)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假言推理</a:t>
            </a:r>
          </a:p>
          <a:p>
            <a:r>
              <a:rPr lang="zh-CN" altLang="en-US" sz="2400" b="1" dirty="0" smtClean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</a:t>
            </a:r>
            <a:r>
              <a:rPr lang="en-US" altLang="zh-CN" sz="2400" b="1" dirty="0">
                <a:solidFill>
                  <a:srgbClr val="333300"/>
                </a:solidFill>
              </a:rPr>
              <a:t>8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) </a:t>
            </a:r>
            <a:r>
              <a:rPr lang="en-US" altLang="zh-CN" sz="2400" b="1" dirty="0">
                <a:solidFill>
                  <a:srgbClr val="333300"/>
                </a:solidFill>
              </a:rPr>
              <a:t>S                                                                                  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(4)(6)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析取三段论   </a:t>
            </a:r>
            <a:endParaRPr lang="en-US" altLang="zh-CN" sz="2400" b="1" dirty="0" smtClean="0">
              <a:solidFill>
                <a:srgbClr val="333300"/>
              </a:solidFill>
            </a:endParaRPr>
          </a:p>
          <a:p>
            <a:r>
              <a:rPr lang="zh-CN" altLang="en-US" sz="2400" b="1" dirty="0" smtClean="0">
                <a:solidFill>
                  <a:srgbClr val="333300"/>
                </a:solidFill>
              </a:rPr>
              <a:t>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(9) </a:t>
            </a:r>
            <a:r>
              <a:rPr lang="en-US" altLang="zh-CN" sz="2400" b="1" dirty="0">
                <a:solidFill>
                  <a:srgbClr val="333300"/>
                </a:solidFill>
              </a:rPr>
              <a:t>S∧R                                                                                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(</a:t>
            </a:r>
            <a:r>
              <a:rPr lang="en-US" altLang="zh-CN" sz="2400" b="1" dirty="0">
                <a:solidFill>
                  <a:srgbClr val="333300"/>
                </a:solidFill>
              </a:rPr>
              <a:t>7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)(8)</a:t>
            </a:r>
            <a:r>
              <a:rPr lang="zh-CN" altLang="en-US" sz="2400" b="1" dirty="0">
                <a:solidFill>
                  <a:srgbClr val="333300"/>
                </a:solidFill>
              </a:rPr>
              <a:t>合取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088136" y="5989320"/>
            <a:ext cx="5519460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注意：推理法不采用归结规则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00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6" name="Rectangle 3"/>
          <p:cNvSpPr>
            <a:spLocks noGrp="1"/>
          </p:cNvSpPr>
          <p:nvPr>
            <p:ph type="body" idx="4294967295"/>
          </p:nvPr>
        </p:nvSpPr>
        <p:spPr>
          <a:xfrm>
            <a:off x="445008" y="234352"/>
            <a:ext cx="11305032" cy="566352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b="1" dirty="0">
                <a:ea typeface="宋体" panose="02010600030101010101" pitchFamily="2" charset="-122"/>
              </a:rPr>
              <a:t>4</a:t>
            </a:r>
            <a:r>
              <a:rPr lang="en-US" altLang="zh-CN" sz="2000" b="1" dirty="0" smtClean="0">
                <a:ea typeface="宋体" panose="02010600030101010101" pitchFamily="2" charset="-122"/>
              </a:rPr>
              <a:t>. </a:t>
            </a:r>
            <a:r>
              <a:rPr lang="zh-CN" altLang="en-US" sz="2000" b="1" dirty="0" smtClean="0">
                <a:ea typeface="宋体" panose="02010600030101010101" pitchFamily="2" charset="-122"/>
              </a:rPr>
              <a:t>某</a:t>
            </a:r>
            <a:r>
              <a:rPr lang="zh-CN" altLang="en-US" sz="2000" b="1" dirty="0" smtClean="0">
                <a:ea typeface="宋体" panose="02010600030101010101" pitchFamily="2" charset="-122"/>
              </a:rPr>
              <a:t>记者到一孤岛采访，遇到了一个难题，即岛上许多人说假话，因而难以保证新闻报导的正确性。不过他知道这个岛上的人有一个特点：说假话的人从来不说真话，说真话的人也从来不说假话。一次，记者遇到了孤岛上的三个人，为了弄清楚谁说真话，谁说假话，他向这三个人中的每一个都提了一个同样的问题，即“谁是说谎者？”结果：</a:t>
            </a:r>
            <a:r>
              <a:rPr lang="en-US" altLang="zh-CN" sz="2000" b="1" dirty="0" smtClean="0">
                <a:ea typeface="宋体" panose="02010600030101010101" pitchFamily="2" charset="-122"/>
              </a:rPr>
              <a:t>A</a:t>
            </a:r>
            <a:r>
              <a:rPr lang="zh-CN" altLang="en-US" sz="2000" b="1" dirty="0" smtClean="0">
                <a:ea typeface="宋体" panose="02010600030101010101" pitchFamily="2" charset="-122"/>
              </a:rPr>
              <a:t>答“</a:t>
            </a:r>
            <a:r>
              <a:rPr lang="en-US" altLang="zh-CN" sz="2000" b="1" dirty="0" smtClean="0">
                <a:ea typeface="宋体" panose="02010600030101010101" pitchFamily="2" charset="-122"/>
              </a:rPr>
              <a:t>B</a:t>
            </a:r>
            <a:r>
              <a:rPr lang="zh-CN" altLang="en-US" sz="2000" b="1" dirty="0" smtClean="0">
                <a:ea typeface="宋体" panose="02010600030101010101" pitchFamily="2" charset="-122"/>
              </a:rPr>
              <a:t>和</a:t>
            </a:r>
            <a:r>
              <a:rPr lang="en-US" altLang="zh-CN" sz="2000" b="1" dirty="0" smtClean="0">
                <a:ea typeface="宋体" panose="02010600030101010101" pitchFamily="2" charset="-122"/>
              </a:rPr>
              <a:t>C</a:t>
            </a:r>
            <a:r>
              <a:rPr lang="zh-CN" altLang="en-US" sz="2000" b="1" dirty="0" smtClean="0">
                <a:ea typeface="宋体" panose="02010600030101010101" pitchFamily="2" charset="-122"/>
              </a:rPr>
              <a:t>都是说谎者”，</a:t>
            </a:r>
            <a:r>
              <a:rPr lang="en-US" altLang="zh-CN" sz="2000" b="1" dirty="0" smtClean="0">
                <a:ea typeface="宋体" panose="02010600030101010101" pitchFamily="2" charset="-122"/>
              </a:rPr>
              <a:t>B</a:t>
            </a:r>
            <a:r>
              <a:rPr lang="zh-CN" altLang="en-US" sz="2000" b="1" dirty="0" smtClean="0">
                <a:ea typeface="宋体" panose="02010600030101010101" pitchFamily="2" charset="-122"/>
              </a:rPr>
              <a:t>答“</a:t>
            </a:r>
            <a:r>
              <a:rPr lang="en-US" altLang="zh-CN" sz="2000" b="1" dirty="0" smtClean="0">
                <a:ea typeface="宋体" panose="02010600030101010101" pitchFamily="2" charset="-122"/>
              </a:rPr>
              <a:t>A</a:t>
            </a:r>
            <a:r>
              <a:rPr lang="zh-CN" altLang="en-US" sz="2000" b="1" dirty="0" smtClean="0">
                <a:ea typeface="宋体" panose="02010600030101010101" pitchFamily="2" charset="-122"/>
              </a:rPr>
              <a:t>和</a:t>
            </a:r>
            <a:r>
              <a:rPr lang="en-US" altLang="zh-CN" sz="2000" b="1" dirty="0" smtClean="0">
                <a:ea typeface="宋体" panose="02010600030101010101" pitchFamily="2" charset="-122"/>
              </a:rPr>
              <a:t>C</a:t>
            </a:r>
            <a:r>
              <a:rPr lang="zh-CN" altLang="en-US" sz="2000" b="1" dirty="0" smtClean="0">
                <a:ea typeface="宋体" panose="02010600030101010101" pitchFamily="2" charset="-122"/>
              </a:rPr>
              <a:t>都是说谎者”，</a:t>
            </a:r>
            <a:r>
              <a:rPr lang="en-US" altLang="zh-CN" sz="2000" b="1" dirty="0" smtClean="0">
                <a:ea typeface="宋体" panose="02010600030101010101" pitchFamily="2" charset="-122"/>
              </a:rPr>
              <a:t>C</a:t>
            </a:r>
            <a:r>
              <a:rPr lang="zh-CN" altLang="en-US" sz="2000" b="1" dirty="0" smtClean="0">
                <a:ea typeface="宋体" panose="02010600030101010101" pitchFamily="2" charset="-122"/>
              </a:rPr>
              <a:t>答“</a:t>
            </a:r>
            <a:r>
              <a:rPr lang="en-US" altLang="zh-CN" sz="2000" b="1" dirty="0" smtClean="0">
                <a:ea typeface="宋体" panose="02010600030101010101" pitchFamily="2" charset="-122"/>
              </a:rPr>
              <a:t>A</a:t>
            </a:r>
            <a:r>
              <a:rPr lang="zh-CN" altLang="en-US" sz="2000" b="1" dirty="0" smtClean="0">
                <a:ea typeface="宋体" panose="02010600030101010101" pitchFamily="2" charset="-122"/>
              </a:rPr>
              <a:t>和</a:t>
            </a:r>
            <a:r>
              <a:rPr lang="en-US" altLang="zh-CN" sz="2000" b="1" dirty="0" smtClean="0">
                <a:ea typeface="宋体" panose="02010600030101010101" pitchFamily="2" charset="-122"/>
              </a:rPr>
              <a:t>B</a:t>
            </a:r>
            <a:r>
              <a:rPr lang="zh-CN" altLang="en-US" sz="2000" b="1" dirty="0" smtClean="0">
                <a:ea typeface="宋体" panose="02010600030101010101" pitchFamily="2" charset="-122"/>
              </a:rPr>
              <a:t>中至少有一个是说谎者”。试问记者如何从回答中理出头绪。</a:t>
            </a:r>
            <a:r>
              <a:rPr lang="en-US" altLang="zh-CN" sz="2000" b="1" dirty="0" smtClean="0">
                <a:ea typeface="宋体" panose="02010600030101010101" pitchFamily="2" charset="-122"/>
              </a:rPr>
              <a:t>(</a:t>
            </a:r>
            <a:r>
              <a:rPr lang="zh-CN" altLang="en-US" sz="2000" b="1" dirty="0" smtClean="0">
                <a:ea typeface="宋体" panose="02010600030101010101" pitchFamily="2" charset="-122"/>
              </a:rPr>
              <a:t>提示：利用构造性两难规则）</a:t>
            </a:r>
            <a:endParaRPr lang="en-US" altLang="zh-CN" sz="2000" b="1" dirty="0" smtClean="0">
              <a:ea typeface="宋体" panose="02010600030101010101" pitchFamily="2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b="1" dirty="0">
                <a:ea typeface="宋体" panose="02010600030101010101" pitchFamily="2" charset="-122"/>
              </a:rPr>
              <a:t> </a:t>
            </a:r>
            <a:r>
              <a:rPr lang="en-US" altLang="zh-CN" sz="2000" b="1" dirty="0" smtClean="0">
                <a:ea typeface="宋体" panose="02010600030101010101" pitchFamily="2" charset="-122"/>
              </a:rPr>
              <a:t>      </a:t>
            </a:r>
            <a:endParaRPr lang="en-US" altLang="zh-CN" sz="2000" b="1" dirty="0"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6550" y="2960602"/>
            <a:ext cx="5060524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 smtClean="0">
                <a:ea typeface="宋体" panose="02010600030101010101" pitchFamily="2" charset="-122"/>
              </a:rPr>
              <a:t>解： 记</a:t>
            </a:r>
            <a:r>
              <a:rPr lang="en-US" altLang="zh-CN" b="1" dirty="0" smtClean="0">
                <a:ea typeface="宋体" panose="02010600030101010101" pitchFamily="2" charset="-122"/>
              </a:rPr>
              <a:t>A</a:t>
            </a:r>
            <a:r>
              <a:rPr lang="zh-CN" altLang="en-US" b="1" dirty="0" smtClean="0">
                <a:ea typeface="宋体" panose="02010600030101010101" pitchFamily="2" charset="-122"/>
              </a:rPr>
              <a:t>、</a:t>
            </a:r>
            <a:r>
              <a:rPr lang="en-US" altLang="zh-CN" b="1" dirty="0" smtClean="0">
                <a:ea typeface="宋体" panose="02010600030101010101" pitchFamily="2" charset="-122"/>
              </a:rPr>
              <a:t>B</a:t>
            </a:r>
            <a:r>
              <a:rPr lang="zh-CN" altLang="en-US" b="1" dirty="0" smtClean="0">
                <a:ea typeface="宋体" panose="02010600030101010101" pitchFamily="2" charset="-122"/>
              </a:rPr>
              <a:t>、</a:t>
            </a:r>
            <a:r>
              <a:rPr lang="en-US" altLang="zh-CN" b="1" dirty="0" smtClean="0">
                <a:ea typeface="宋体" panose="02010600030101010101" pitchFamily="2" charset="-122"/>
              </a:rPr>
              <a:t>C</a:t>
            </a:r>
            <a:r>
              <a:rPr lang="zh-CN" altLang="en-US" b="1" dirty="0" smtClean="0">
                <a:ea typeface="宋体" panose="02010600030101010101" pitchFamily="2" charset="-122"/>
              </a:rPr>
              <a:t>分别表示三个人说真话，则有：</a:t>
            </a:r>
            <a:endParaRPr lang="en-US" altLang="zh-CN" b="1" dirty="0" smtClean="0">
              <a:ea typeface="宋体" panose="02010600030101010101" pitchFamily="2" charset="-12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→(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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)=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>
                <a:sym typeface="Symbol" panose="05050102010706020507" pitchFamily="18" charset="2"/>
              </a:rPr>
              <a:t> </a:t>
            </a:r>
            <a:r>
              <a:rPr lang="en-US" altLang="zh-CN" b="1" dirty="0" smtClean="0">
                <a:sym typeface="Symbol" panose="05050102010706020507" pitchFamily="18" charset="2"/>
              </a:rPr>
              <a:t>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(2)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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)=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∨B∨C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(3) B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→(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A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>
                <a:sym typeface="Symbol" panose="05050102010706020507" pitchFamily="18" charset="2"/>
              </a:rPr>
              <a:t> 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(4)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A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 =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A∨B∨C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(5) C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→(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)=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altLang="zh-CN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(6) 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)=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  <a:r>
              <a:rPr lang="en-US" altLang="zh-CN" b="1" dirty="0">
                <a:sym typeface="Symbol" panose="05050102010706020507" pitchFamily="18" charset="2"/>
              </a:rPr>
              <a:t> 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(B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  <a:endParaRPr lang="en-US" altLang="zh-CN" b="1" dirty="0" smtClean="0"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05532" y="3178002"/>
            <a:ext cx="3114212" cy="33424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(7)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(8)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(9)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A∨B∨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即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(10)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(11) 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</a:t>
            </a:r>
            <a:r>
              <a:rPr lang="zh-CN" alt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即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(5)</a:t>
            </a:r>
            <a:endParaRPr lang="en-US" altLang="zh-CN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(12)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A→C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(6)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(13)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→C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(6)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729472" y="3198345"/>
            <a:ext cx="3386328" cy="1883593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(14) 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∨C=C   </a:t>
            </a:r>
          </a:p>
          <a:p>
            <a:pPr marL="36000" algn="ctr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(7)(12)(13)</a:t>
            </a: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构造性两难规则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(15)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     (8)(14)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析取三段论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(16) 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(10)(14)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析取三段论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61120" y="5486400"/>
            <a:ext cx="3077378" cy="95410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注意：推理过程就是构造公式的过程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61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0260" y="145359"/>
            <a:ext cx="5060524" cy="90240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 smtClean="0">
                <a:ea typeface="宋体" panose="02010600030101010101" pitchFamily="2" charset="-122"/>
              </a:rPr>
              <a:t>解： 记</a:t>
            </a:r>
            <a:r>
              <a:rPr lang="en-US" altLang="zh-CN" b="1" dirty="0" smtClean="0">
                <a:ea typeface="宋体" panose="02010600030101010101" pitchFamily="2" charset="-122"/>
              </a:rPr>
              <a:t>A</a:t>
            </a:r>
            <a:r>
              <a:rPr lang="zh-CN" altLang="en-US" b="1" dirty="0" smtClean="0">
                <a:ea typeface="宋体" panose="02010600030101010101" pitchFamily="2" charset="-122"/>
              </a:rPr>
              <a:t>、</a:t>
            </a:r>
            <a:r>
              <a:rPr lang="en-US" altLang="zh-CN" b="1" dirty="0" smtClean="0">
                <a:ea typeface="宋体" panose="02010600030101010101" pitchFamily="2" charset="-122"/>
              </a:rPr>
              <a:t>B</a:t>
            </a:r>
            <a:r>
              <a:rPr lang="zh-CN" altLang="en-US" b="1" dirty="0" smtClean="0">
                <a:ea typeface="宋体" panose="02010600030101010101" pitchFamily="2" charset="-122"/>
              </a:rPr>
              <a:t>、</a:t>
            </a:r>
            <a:r>
              <a:rPr lang="en-US" altLang="zh-CN" b="1" dirty="0" smtClean="0">
                <a:ea typeface="宋体" panose="02010600030101010101" pitchFamily="2" charset="-122"/>
              </a:rPr>
              <a:t>C</a:t>
            </a:r>
            <a:r>
              <a:rPr lang="zh-CN" altLang="en-US" b="1" dirty="0" smtClean="0">
                <a:ea typeface="宋体" panose="02010600030101010101" pitchFamily="2" charset="-122"/>
              </a:rPr>
              <a:t>分别表示三个人说真话，则有：</a:t>
            </a:r>
            <a:endParaRPr lang="en-US" altLang="zh-CN" b="1" dirty="0" smtClean="0">
              <a:ea typeface="宋体" panose="02010600030101010101" pitchFamily="2" charset="-12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A→(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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)=    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(2)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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(3) B→(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A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endParaRPr lang="en-US" altLang="zh-CN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(4)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A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(5) C→(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B)=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(6) C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A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B)= 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Symbol" panose="05050102010706020507" pitchFamily="18" charset="2"/>
              </a:rPr>
              <a:t>  </a:t>
            </a:r>
            <a:r>
              <a:rPr lang="en-US" altLang="zh-CN" b="1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(7)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 smtClean="0">
                <a:sym typeface="Symbol" panose="05050102010706020507" pitchFamily="18" charset="2"/>
              </a:rPr>
              <a:t> 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    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A∨B∨C                                    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9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）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>
                <a:sym typeface="Symbol" panose="05050102010706020507" pitchFamily="18" charset="2"/>
              </a:rPr>
              <a:t>  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B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    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10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）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A∨B∨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                     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11</a:t>
            </a:r>
            <a:r>
              <a:rPr lang="zh-CN" alt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）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              </a:t>
            </a:r>
            <a:r>
              <a:rPr lang="zh-CN" alt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 smtClean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（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12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）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∨C)</a:t>
            </a:r>
            <a:r>
              <a:rPr lang="en-US" altLang="zh-CN" b="1" dirty="0">
                <a:sym typeface="Symbol" panose="05050102010706020507" pitchFamily="18" charset="2"/>
              </a:rPr>
              <a:t> 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(B∨C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             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）等值</a:t>
            </a:r>
            <a:endParaRPr lang="en-US" altLang="zh-CN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endParaRPr lang="en-US" altLang="zh-CN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endParaRPr lang="en-US" altLang="zh-CN" b="1" dirty="0" smtClean="0"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007365" y="584433"/>
            <a:ext cx="3278250" cy="33424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(13)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(14)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(15)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(9)</a:t>
            </a:r>
            <a:endParaRPr lang="en-US" altLang="zh-C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(16)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(12)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(17)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B∨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                </a:t>
            </a:r>
            <a:r>
              <a:rPr lang="zh-CN" alt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简</a:t>
            </a:r>
            <a:r>
              <a:rPr lang="en-US" altLang="zh-C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(13)</a:t>
            </a: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(18) 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                (16)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等值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(19) B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            (17)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等值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007365" y="4040298"/>
            <a:ext cx="4061740" cy="236988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(20) C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∨C   </a:t>
            </a:r>
          </a:p>
          <a:p>
            <a:pPr marL="36000" algn="ctr">
              <a:lnSpc>
                <a:spcPct val="120000"/>
              </a:lnSpc>
              <a:spcBef>
                <a:spcPts val="1200"/>
              </a:spcBef>
            </a:pP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(13)(18)(19)</a:t>
            </a: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构造性两难规则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(21) C                          (20)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等值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(22)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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     (14)(21)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析取三段论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000">
              <a:lnSpc>
                <a:spcPct val="120000"/>
              </a:lnSpc>
              <a:spcBef>
                <a:spcPts val="1200"/>
              </a:spcBef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(23) 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(15)(21)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析取三段论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9676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EB4E7-BBA8-4FAD-A9F5-5EC0D40308DC}" type="slidenum">
              <a:rPr lang="en-GB" altLang="zh-CN"/>
              <a:pPr/>
              <a:t>9</a:t>
            </a:fld>
            <a:endParaRPr lang="en-GB" altLang="zh-CN"/>
          </a:p>
        </p:txBody>
      </p:sp>
      <p:sp>
        <p:nvSpPr>
          <p:cNvPr id="253956" name="Rectangle 4"/>
          <p:cNvSpPr>
            <a:spLocks noChangeArrowheads="1"/>
          </p:cNvSpPr>
          <p:nvPr/>
        </p:nvSpPr>
        <p:spPr bwMode="auto">
          <a:xfrm>
            <a:off x="606770" y="298605"/>
            <a:ext cx="9714929" cy="3397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marL="342900" indent="-342900"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800100" indent="-342900"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257300" indent="-342900"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714500" indent="-342900"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171700" indent="-342900"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tabLst>
                <a:tab pos="2924175" algn="l"/>
                <a:tab pos="3771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05000"/>
              </a:lnSpc>
            </a:pPr>
            <a:r>
              <a:rPr lang="en-US" altLang="zh-CN" sz="2400" b="1" dirty="0"/>
              <a:t>5</a:t>
            </a:r>
            <a:r>
              <a:rPr lang="en-US" altLang="zh-CN" sz="2400" b="1" dirty="0" smtClean="0"/>
              <a:t>. </a:t>
            </a:r>
            <a:r>
              <a:rPr lang="zh-CN" altLang="en-US" sz="2400" b="1" dirty="0" smtClean="0"/>
              <a:t>试</a:t>
            </a:r>
            <a:r>
              <a:rPr lang="zh-CN" altLang="en-US" sz="2400" b="1" dirty="0"/>
              <a:t>将下列语句符号化为含有量词的谓词演算公式</a:t>
            </a:r>
          </a:p>
          <a:p>
            <a:pPr>
              <a:lnSpc>
                <a:spcPct val="105000"/>
              </a:lnSpc>
            </a:pPr>
            <a:r>
              <a:rPr lang="en-US" altLang="zh-CN" sz="2400" b="1" dirty="0" smtClean="0"/>
              <a:t>         </a:t>
            </a:r>
            <a:r>
              <a:rPr lang="zh-CN" altLang="en-US" sz="2400" b="1" dirty="0" smtClean="0"/>
              <a:t>有些</a:t>
            </a:r>
            <a:r>
              <a:rPr lang="zh-CN" altLang="en-US" sz="2400" b="1" dirty="0"/>
              <a:t>作家没有写过小说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05000"/>
              </a:lnSpc>
            </a:pPr>
            <a:endParaRPr lang="zh-CN" altLang="en-US" sz="2400" b="1" dirty="0"/>
          </a:p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rgbClr val="333300"/>
                </a:solidFill>
              </a:rPr>
              <a:t>解：  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A(e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zh-CN" altLang="en-US" sz="2400" b="1" dirty="0">
                <a:solidFill>
                  <a:srgbClr val="333300"/>
                </a:solidFill>
              </a:rPr>
              <a:t>表示“</a:t>
            </a:r>
            <a:r>
              <a:rPr lang="en-US" altLang="zh-CN" sz="2400" b="1" dirty="0">
                <a:solidFill>
                  <a:srgbClr val="333300"/>
                </a:solidFill>
              </a:rPr>
              <a:t>e</a:t>
            </a:r>
            <a:r>
              <a:rPr lang="zh-CN" altLang="en-US" sz="2400" b="1" dirty="0">
                <a:solidFill>
                  <a:srgbClr val="333300"/>
                </a:solidFill>
              </a:rPr>
              <a:t>为作者”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333300"/>
                </a:solidFill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        N(e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zh-CN" altLang="en-US" sz="2400" b="1" dirty="0">
                <a:solidFill>
                  <a:srgbClr val="333300"/>
                </a:solidFill>
              </a:rPr>
              <a:t>表示“</a:t>
            </a:r>
            <a:r>
              <a:rPr lang="en-US" altLang="zh-CN" sz="2400" b="1" dirty="0">
                <a:solidFill>
                  <a:srgbClr val="333300"/>
                </a:solidFill>
              </a:rPr>
              <a:t>e</a:t>
            </a:r>
            <a:r>
              <a:rPr lang="zh-CN" altLang="en-US" sz="2400" b="1" dirty="0">
                <a:solidFill>
                  <a:srgbClr val="333300"/>
                </a:solidFill>
              </a:rPr>
              <a:t>为小说”，	</a:t>
            </a:r>
            <a:endParaRPr lang="en-US" altLang="zh-CN" sz="2400" b="1" dirty="0" smtClean="0">
              <a:solidFill>
                <a:srgbClr val="3333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333300"/>
                </a:solidFill>
              </a:rPr>
              <a:t> </a:t>
            </a:r>
            <a:r>
              <a:rPr lang="en-US" altLang="zh-CN" sz="2400" b="1" dirty="0" smtClean="0">
                <a:solidFill>
                  <a:srgbClr val="333300"/>
                </a:solidFill>
              </a:rPr>
              <a:t>          W(e1,e2</a:t>
            </a:r>
            <a:r>
              <a:rPr lang="en-US" altLang="zh-CN" sz="2400" b="1" dirty="0">
                <a:solidFill>
                  <a:srgbClr val="333300"/>
                </a:solidFill>
              </a:rPr>
              <a:t>)</a:t>
            </a:r>
            <a:r>
              <a:rPr lang="zh-CN" altLang="en-US" sz="2400" b="1" dirty="0">
                <a:solidFill>
                  <a:srgbClr val="333300"/>
                </a:solidFill>
              </a:rPr>
              <a:t>表示“</a:t>
            </a:r>
            <a:r>
              <a:rPr lang="en-US" altLang="zh-CN" sz="2400" b="1" dirty="0">
                <a:solidFill>
                  <a:srgbClr val="333300"/>
                </a:solidFill>
              </a:rPr>
              <a:t>e1</a:t>
            </a:r>
            <a:r>
              <a:rPr lang="zh-CN" altLang="en-US" sz="2400" b="1" dirty="0">
                <a:solidFill>
                  <a:srgbClr val="333300"/>
                </a:solidFill>
              </a:rPr>
              <a:t>写</a:t>
            </a:r>
            <a:r>
              <a:rPr lang="en-US" altLang="zh-CN" sz="2400" b="1" dirty="0">
                <a:solidFill>
                  <a:srgbClr val="333300"/>
                </a:solidFill>
              </a:rPr>
              <a:t>e2”</a:t>
            </a:r>
            <a:r>
              <a:rPr lang="zh-CN" altLang="en-US" sz="2400" b="1" dirty="0">
                <a:solidFill>
                  <a:srgbClr val="333300"/>
                </a:solidFill>
              </a:rPr>
              <a:t>，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333300"/>
                </a:solidFill>
              </a:rPr>
              <a:t>     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      则</a:t>
            </a:r>
            <a:r>
              <a:rPr lang="zh-CN" altLang="en-US" sz="2400" b="1" dirty="0">
                <a:solidFill>
                  <a:srgbClr val="333300"/>
                </a:solidFill>
              </a:rPr>
              <a:t>原句译</a:t>
            </a:r>
            <a:r>
              <a:rPr lang="zh-CN" altLang="en-US" sz="2400" b="1" dirty="0" smtClean="0">
                <a:solidFill>
                  <a:srgbClr val="333300"/>
                </a:solidFill>
              </a:rPr>
              <a:t>为   </a:t>
            </a:r>
            <a:r>
              <a:rPr lang="zh-CN" altLang="en-US" sz="2400" b="1" dirty="0" smtClean="0">
                <a:sym typeface="Symbol" panose="05050102010706020507" pitchFamily="18" charset="2"/>
              </a:rPr>
              <a:t></a:t>
            </a:r>
            <a:r>
              <a:rPr lang="en-US" altLang="zh-CN" sz="2400" b="1" dirty="0">
                <a:sym typeface="Symbol" panose="05050102010706020507" pitchFamily="18" charset="2"/>
              </a:rPr>
              <a:t>x(A(x) </a:t>
            </a:r>
            <a:r>
              <a:rPr lang="en-US" altLang="zh-CN" sz="2400" b="1" dirty="0"/>
              <a:t>∧(</a:t>
            </a:r>
            <a:r>
              <a:rPr lang="el-GR" altLang="zh-CN" sz="2400" b="1" dirty="0"/>
              <a:t>∀</a:t>
            </a:r>
            <a:r>
              <a:rPr lang="en-US" altLang="zh-CN" sz="2400" b="1" dirty="0">
                <a:sym typeface="Symbol" panose="05050102010706020507" pitchFamily="18" charset="2"/>
              </a:rPr>
              <a:t>y(N(y) </a:t>
            </a:r>
            <a:r>
              <a:rPr lang="en-US" altLang="zh-CN" sz="2400" b="1" dirty="0"/>
              <a:t>W(</a:t>
            </a:r>
            <a:r>
              <a:rPr lang="en-US" altLang="zh-CN" sz="2400" b="1" dirty="0" err="1"/>
              <a:t>x,y</a:t>
            </a:r>
            <a:r>
              <a:rPr lang="en-US" altLang="zh-CN" sz="2400" b="1" dirty="0"/>
              <a:t>))))</a:t>
            </a:r>
          </a:p>
          <a:p>
            <a:endParaRPr lang="en-US" altLang="zh-CN" sz="2400" b="1" dirty="0">
              <a:sym typeface="Symbol" panose="05050102010706020507" pitchFamily="18" charset="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70" y="3601332"/>
            <a:ext cx="9699949" cy="302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4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1771</Words>
  <Application>Microsoft Office PowerPoint</Application>
  <PresentationFormat>宽屏</PresentationFormat>
  <Paragraphs>138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MS Mincho</vt:lpstr>
      <vt:lpstr>等线</vt:lpstr>
      <vt:lpstr>等线 Light</vt:lpstr>
      <vt:lpstr>黑体</vt:lpstr>
      <vt:lpstr>宋体</vt:lpstr>
      <vt:lpstr>Arial</vt:lpstr>
      <vt:lpstr>Symbol</vt:lpstr>
      <vt:lpstr>Times New Roman</vt:lpstr>
      <vt:lpstr>Wingdings</vt:lpstr>
      <vt:lpstr>Office 主题​​</vt:lpstr>
      <vt:lpstr>大作业一（数理逻辑）讲解  2024.11.20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 zhong</dc:creator>
  <cp:lastModifiedBy>surface</cp:lastModifiedBy>
  <cp:revision>49</cp:revision>
  <dcterms:created xsi:type="dcterms:W3CDTF">2023-09-16T07:12:50Z</dcterms:created>
  <dcterms:modified xsi:type="dcterms:W3CDTF">2024-11-20T13:16:32Z</dcterms:modified>
</cp:coreProperties>
</file>

<file path=docProps/thumbnail.jpeg>
</file>